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47.jpg" ContentType="image/jpeg"/>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9" r:id="rId2"/>
  </p:sldMasterIdLst>
  <p:notesMasterIdLst>
    <p:notesMasterId r:id="rId48"/>
  </p:notesMasterIdLst>
  <p:handoutMasterIdLst>
    <p:handoutMasterId r:id="rId49"/>
  </p:handoutMasterIdLst>
  <p:sldIdLst>
    <p:sldId id="381" r:id="rId3"/>
    <p:sldId id="277" r:id="rId4"/>
    <p:sldId id="262" r:id="rId5"/>
    <p:sldId id="263" r:id="rId6"/>
    <p:sldId id="273" r:id="rId7"/>
    <p:sldId id="300" r:id="rId8"/>
    <p:sldId id="302" r:id="rId9"/>
    <p:sldId id="283" r:id="rId10"/>
    <p:sldId id="303" r:id="rId11"/>
    <p:sldId id="306" r:id="rId12"/>
    <p:sldId id="307" r:id="rId13"/>
    <p:sldId id="308" r:id="rId14"/>
    <p:sldId id="334" r:id="rId15"/>
    <p:sldId id="304" r:id="rId16"/>
    <p:sldId id="309" r:id="rId17"/>
    <p:sldId id="305" r:id="rId18"/>
    <p:sldId id="311" r:id="rId19"/>
    <p:sldId id="310" r:id="rId20"/>
    <p:sldId id="312" r:id="rId21"/>
    <p:sldId id="313" r:id="rId22"/>
    <p:sldId id="314" r:id="rId23"/>
    <p:sldId id="315" r:id="rId24"/>
    <p:sldId id="316" r:id="rId25"/>
    <p:sldId id="317" r:id="rId26"/>
    <p:sldId id="318" r:id="rId27"/>
    <p:sldId id="319" r:id="rId28"/>
    <p:sldId id="320" r:id="rId29"/>
    <p:sldId id="336" r:id="rId30"/>
    <p:sldId id="335" r:id="rId31"/>
    <p:sldId id="322" r:id="rId32"/>
    <p:sldId id="324" r:id="rId33"/>
    <p:sldId id="325" r:id="rId34"/>
    <p:sldId id="326" r:id="rId35"/>
    <p:sldId id="327" r:id="rId36"/>
    <p:sldId id="328" r:id="rId37"/>
    <p:sldId id="329" r:id="rId38"/>
    <p:sldId id="330" r:id="rId39"/>
    <p:sldId id="331" r:id="rId40"/>
    <p:sldId id="332" r:id="rId41"/>
    <p:sldId id="333" r:id="rId42"/>
    <p:sldId id="280" r:id="rId43"/>
    <p:sldId id="279" r:id="rId44"/>
    <p:sldId id="281" r:id="rId45"/>
    <p:sldId id="282" r:id="rId46"/>
    <p:sldId id="276" r:id="rId47"/>
  </p:sldIdLst>
  <p:sldSz cx="9144000" cy="5143500" type="screen16x9"/>
  <p:notesSz cx="10020300" cy="68881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3825" autoAdjust="0"/>
  </p:normalViewPr>
  <p:slideViewPr>
    <p:cSldViewPr>
      <p:cViewPr varScale="1">
        <p:scale>
          <a:sx n="105" d="100"/>
          <a:sy n="105" d="100"/>
        </p:scale>
        <p:origin x="82" y="341"/>
      </p:cViewPr>
      <p:guideLst>
        <p:guide orient="horz" pos="2880"/>
        <p:guide pos="2160"/>
      </p:guideLst>
    </p:cSldViewPr>
  </p:slideViewPr>
  <p:outlineViewPr>
    <p:cViewPr>
      <p:scale>
        <a:sx n="33" d="100"/>
        <a:sy n="33" d="100"/>
      </p:scale>
      <p:origin x="0" y="-1152"/>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ph Merchan" userId="f5c22b9d-9d11-4773-8502-53a2c7dd019b" providerId="ADAL" clId="{BCF86046-CD79-4DCB-959C-33C114721AF9}"/>
    <pc:docChg chg="undo custSel addSld delSld modSld sldOrd">
      <pc:chgData name="Joseph Merchan" userId="f5c22b9d-9d11-4773-8502-53a2c7dd019b" providerId="ADAL" clId="{BCF86046-CD79-4DCB-959C-33C114721AF9}" dt="2025-09-13T02:22:20.472" v="167" actId="20577"/>
      <pc:docMkLst>
        <pc:docMk/>
      </pc:docMkLst>
      <pc:sldChg chg="modSp">
        <pc:chgData name="Joseph Merchan" userId="f5c22b9d-9d11-4773-8502-53a2c7dd019b" providerId="ADAL" clId="{BCF86046-CD79-4DCB-959C-33C114721AF9}" dt="2025-09-13T02:22:20.472" v="167" actId="20577"/>
        <pc:sldMkLst>
          <pc:docMk/>
          <pc:sldMk cId="1033306281" sldId="283"/>
        </pc:sldMkLst>
        <pc:spChg chg="mod">
          <ac:chgData name="Joseph Merchan" userId="f5c22b9d-9d11-4773-8502-53a2c7dd019b" providerId="ADAL" clId="{BCF86046-CD79-4DCB-959C-33C114721AF9}" dt="2025-09-13T02:22:20.472" v="167" actId="20577"/>
          <ac:spMkLst>
            <pc:docMk/>
            <pc:sldMk cId="1033306281" sldId="283"/>
            <ac:spMk id="20" creationId="{00000000-0000-0000-0000-000000000000}"/>
          </ac:spMkLst>
        </pc:spChg>
      </pc:sldChg>
      <pc:sldChg chg="modSp mod">
        <pc:chgData name="Joseph Merchan" userId="f5c22b9d-9d11-4773-8502-53a2c7dd019b" providerId="ADAL" clId="{BCF86046-CD79-4DCB-959C-33C114721AF9}" dt="2025-09-13T02:22:07.701" v="166" actId="20577"/>
        <pc:sldMkLst>
          <pc:docMk/>
          <pc:sldMk cId="133853010" sldId="302"/>
        </pc:sldMkLst>
        <pc:spChg chg="mod">
          <ac:chgData name="Joseph Merchan" userId="f5c22b9d-9d11-4773-8502-53a2c7dd019b" providerId="ADAL" clId="{BCF86046-CD79-4DCB-959C-33C114721AF9}" dt="2025-09-13T02:22:07.701" v="166" actId="20577"/>
          <ac:spMkLst>
            <pc:docMk/>
            <pc:sldMk cId="133853010" sldId="302"/>
            <ac:spMk id="5" creationId="{56D1827E-DC5F-4623-9166-294C4A73B212}"/>
          </ac:spMkLst>
        </pc:spChg>
      </pc:sldChg>
      <pc:sldChg chg="addSp delSp modSp mod">
        <pc:chgData name="Joseph Merchan" userId="f5c22b9d-9d11-4773-8502-53a2c7dd019b" providerId="ADAL" clId="{BCF86046-CD79-4DCB-959C-33C114721AF9}" dt="2025-09-13T02:03:49.321" v="41" actId="1076"/>
        <pc:sldMkLst>
          <pc:docMk/>
          <pc:sldMk cId="658424764" sldId="312"/>
        </pc:sldMkLst>
        <pc:spChg chg="mod">
          <ac:chgData name="Joseph Merchan" userId="f5c22b9d-9d11-4773-8502-53a2c7dd019b" providerId="ADAL" clId="{BCF86046-CD79-4DCB-959C-33C114721AF9}" dt="2025-09-13T00:24:42.531" v="9" actId="20577"/>
          <ac:spMkLst>
            <pc:docMk/>
            <pc:sldMk cId="658424764" sldId="312"/>
            <ac:spMk id="2" creationId="{00000000-0000-0000-0000-000000000000}"/>
          </ac:spMkLst>
        </pc:spChg>
        <pc:spChg chg="add del">
          <ac:chgData name="Joseph Merchan" userId="f5c22b9d-9d11-4773-8502-53a2c7dd019b" providerId="ADAL" clId="{BCF86046-CD79-4DCB-959C-33C114721AF9}" dt="2025-09-12T23:52:12.637" v="2" actId="22"/>
          <ac:spMkLst>
            <pc:docMk/>
            <pc:sldMk cId="658424764" sldId="312"/>
            <ac:spMk id="5" creationId="{1D12D4DA-8D9F-43DC-B6AF-0D2FA5339F47}"/>
          </ac:spMkLst>
        </pc:spChg>
        <pc:spChg chg="add del">
          <ac:chgData name="Joseph Merchan" userId="f5c22b9d-9d11-4773-8502-53a2c7dd019b" providerId="ADAL" clId="{BCF86046-CD79-4DCB-959C-33C114721AF9}" dt="2025-09-12T23:52:15.195" v="4" actId="22"/>
          <ac:spMkLst>
            <pc:docMk/>
            <pc:sldMk cId="658424764" sldId="312"/>
            <ac:spMk id="7" creationId="{0C734BD9-985F-4033-8859-6B3D6912C871}"/>
          </ac:spMkLst>
        </pc:spChg>
        <pc:picChg chg="add del mod">
          <ac:chgData name="Joseph Merchan" userId="f5c22b9d-9d11-4773-8502-53a2c7dd019b" providerId="ADAL" clId="{BCF86046-CD79-4DCB-959C-33C114721AF9}" dt="2025-09-13T02:00:33.272" v="36" actId="22"/>
          <ac:picMkLst>
            <pc:docMk/>
            <pc:sldMk cId="658424764" sldId="312"/>
            <ac:picMk id="8" creationId="{046FE4FF-0D6B-4616-8BF6-9BE2A3D68A51}"/>
          </ac:picMkLst>
        </pc:picChg>
        <pc:picChg chg="add del mod">
          <ac:chgData name="Joseph Merchan" userId="f5c22b9d-9d11-4773-8502-53a2c7dd019b" providerId="ADAL" clId="{BCF86046-CD79-4DCB-959C-33C114721AF9}" dt="2025-09-13T02:03:27.633" v="38" actId="478"/>
          <ac:picMkLst>
            <pc:docMk/>
            <pc:sldMk cId="658424764" sldId="312"/>
            <ac:picMk id="10" creationId="{00000000-0000-0000-0000-000000000000}"/>
          </ac:picMkLst>
        </pc:picChg>
        <pc:picChg chg="add mod">
          <ac:chgData name="Joseph Merchan" userId="f5c22b9d-9d11-4773-8502-53a2c7dd019b" providerId="ADAL" clId="{BCF86046-CD79-4DCB-959C-33C114721AF9}" dt="2025-09-13T02:03:49.321" v="41" actId="1076"/>
          <ac:picMkLst>
            <pc:docMk/>
            <pc:sldMk cId="658424764" sldId="312"/>
            <ac:picMk id="11" creationId="{1FF134BB-793C-4690-9100-C4715910E990}"/>
          </ac:picMkLst>
        </pc:picChg>
      </pc:sldChg>
      <pc:sldChg chg="addSp delSp modSp mod">
        <pc:chgData name="Joseph Merchan" userId="f5c22b9d-9d11-4773-8502-53a2c7dd019b" providerId="ADAL" clId="{BCF86046-CD79-4DCB-959C-33C114721AF9}" dt="2025-09-13T02:06:06.153" v="58" actId="14100"/>
        <pc:sldMkLst>
          <pc:docMk/>
          <pc:sldMk cId="1694015682" sldId="313"/>
        </pc:sldMkLst>
        <pc:picChg chg="add mod">
          <ac:chgData name="Joseph Merchan" userId="f5c22b9d-9d11-4773-8502-53a2c7dd019b" providerId="ADAL" clId="{BCF86046-CD79-4DCB-959C-33C114721AF9}" dt="2025-09-13T02:06:06.153" v="58" actId="14100"/>
          <ac:picMkLst>
            <pc:docMk/>
            <pc:sldMk cId="1694015682" sldId="313"/>
            <ac:picMk id="4" creationId="{81747E03-4089-487C-BE23-3A74196806FF}"/>
          </ac:picMkLst>
        </pc:picChg>
        <pc:picChg chg="del">
          <ac:chgData name="Joseph Merchan" userId="f5c22b9d-9d11-4773-8502-53a2c7dd019b" providerId="ADAL" clId="{BCF86046-CD79-4DCB-959C-33C114721AF9}" dt="2025-09-13T02:04:04.682" v="42" actId="478"/>
          <ac:picMkLst>
            <pc:docMk/>
            <pc:sldMk cId="1694015682" sldId="313"/>
            <ac:picMk id="11" creationId="{00000000-0000-0000-0000-000000000000}"/>
          </ac:picMkLst>
        </pc:picChg>
      </pc:sldChg>
      <pc:sldChg chg="addSp delSp modSp mod ord">
        <pc:chgData name="Joseph Merchan" userId="f5c22b9d-9d11-4773-8502-53a2c7dd019b" providerId="ADAL" clId="{BCF86046-CD79-4DCB-959C-33C114721AF9}" dt="2025-09-13T02:05:27.184" v="56" actId="1076"/>
        <pc:sldMkLst>
          <pc:docMk/>
          <pc:sldMk cId="1141839171" sldId="314"/>
        </pc:sldMkLst>
        <pc:picChg chg="add mod">
          <ac:chgData name="Joseph Merchan" userId="f5c22b9d-9d11-4773-8502-53a2c7dd019b" providerId="ADAL" clId="{BCF86046-CD79-4DCB-959C-33C114721AF9}" dt="2025-09-13T02:05:27.184" v="56" actId="1076"/>
          <ac:picMkLst>
            <pc:docMk/>
            <pc:sldMk cId="1141839171" sldId="314"/>
            <ac:picMk id="4" creationId="{667034EF-30DE-4038-AF69-0720972BD615}"/>
          </ac:picMkLst>
        </pc:picChg>
        <pc:picChg chg="del">
          <ac:chgData name="Joseph Merchan" userId="f5c22b9d-9d11-4773-8502-53a2c7dd019b" providerId="ADAL" clId="{BCF86046-CD79-4DCB-959C-33C114721AF9}" dt="2025-09-13T02:04:58.852" v="50" actId="478"/>
          <ac:picMkLst>
            <pc:docMk/>
            <pc:sldMk cId="1141839171" sldId="314"/>
            <ac:picMk id="10" creationId="{00000000-0000-0000-0000-000000000000}"/>
          </ac:picMkLst>
        </pc:picChg>
      </pc:sldChg>
      <pc:sldChg chg="addSp delSp modSp mod">
        <pc:chgData name="Joseph Merchan" userId="f5c22b9d-9d11-4773-8502-53a2c7dd019b" providerId="ADAL" clId="{BCF86046-CD79-4DCB-959C-33C114721AF9}" dt="2025-09-13T02:07:16.753" v="67" actId="14100"/>
        <pc:sldMkLst>
          <pc:docMk/>
          <pc:sldMk cId="3341875870" sldId="315"/>
        </pc:sldMkLst>
        <pc:picChg chg="add mod">
          <ac:chgData name="Joseph Merchan" userId="f5c22b9d-9d11-4773-8502-53a2c7dd019b" providerId="ADAL" clId="{BCF86046-CD79-4DCB-959C-33C114721AF9}" dt="2025-09-13T02:07:16.753" v="67" actId="14100"/>
          <ac:picMkLst>
            <pc:docMk/>
            <pc:sldMk cId="3341875870" sldId="315"/>
            <ac:picMk id="4" creationId="{14905AAA-FBCA-4219-8A47-3692B793945E}"/>
          </ac:picMkLst>
        </pc:picChg>
        <pc:picChg chg="add del">
          <ac:chgData name="Joseph Merchan" userId="f5c22b9d-9d11-4773-8502-53a2c7dd019b" providerId="ADAL" clId="{BCF86046-CD79-4DCB-959C-33C114721AF9}" dt="2025-09-13T02:06:34.431" v="61" actId="478"/>
          <ac:picMkLst>
            <pc:docMk/>
            <pc:sldMk cId="3341875870" sldId="315"/>
            <ac:picMk id="11" creationId="{00000000-0000-0000-0000-000000000000}"/>
          </ac:picMkLst>
        </pc:picChg>
      </pc:sldChg>
      <pc:sldChg chg="addSp delSp modSp mod">
        <pc:chgData name="Joseph Merchan" userId="f5c22b9d-9d11-4773-8502-53a2c7dd019b" providerId="ADAL" clId="{BCF86046-CD79-4DCB-959C-33C114721AF9}" dt="2025-09-13T02:08:18.077" v="73" actId="1076"/>
        <pc:sldMkLst>
          <pc:docMk/>
          <pc:sldMk cId="1117369350" sldId="316"/>
        </pc:sldMkLst>
        <pc:picChg chg="add mod">
          <ac:chgData name="Joseph Merchan" userId="f5c22b9d-9d11-4773-8502-53a2c7dd019b" providerId="ADAL" clId="{BCF86046-CD79-4DCB-959C-33C114721AF9}" dt="2025-09-13T02:08:18.077" v="73" actId="1076"/>
          <ac:picMkLst>
            <pc:docMk/>
            <pc:sldMk cId="1117369350" sldId="316"/>
            <ac:picMk id="4" creationId="{8DE45B76-D0D1-405B-B222-136C3BD328DA}"/>
          </ac:picMkLst>
        </pc:picChg>
        <pc:picChg chg="del">
          <ac:chgData name="Joseph Merchan" userId="f5c22b9d-9d11-4773-8502-53a2c7dd019b" providerId="ADAL" clId="{BCF86046-CD79-4DCB-959C-33C114721AF9}" dt="2025-09-13T02:07:37.636" v="68" actId="478"/>
          <ac:picMkLst>
            <pc:docMk/>
            <pc:sldMk cId="1117369350" sldId="316"/>
            <ac:picMk id="10" creationId="{00000000-0000-0000-0000-000000000000}"/>
          </ac:picMkLst>
        </pc:picChg>
      </pc:sldChg>
      <pc:sldChg chg="addSp delSp modSp mod">
        <pc:chgData name="Joseph Merchan" userId="f5c22b9d-9d11-4773-8502-53a2c7dd019b" providerId="ADAL" clId="{BCF86046-CD79-4DCB-959C-33C114721AF9}" dt="2025-09-13T02:09:38.693" v="79" actId="1076"/>
        <pc:sldMkLst>
          <pc:docMk/>
          <pc:sldMk cId="1567162743" sldId="317"/>
        </pc:sldMkLst>
        <pc:picChg chg="add mod">
          <ac:chgData name="Joseph Merchan" userId="f5c22b9d-9d11-4773-8502-53a2c7dd019b" providerId="ADAL" clId="{BCF86046-CD79-4DCB-959C-33C114721AF9}" dt="2025-09-13T02:09:38.693" v="79" actId="1076"/>
          <ac:picMkLst>
            <pc:docMk/>
            <pc:sldMk cId="1567162743" sldId="317"/>
            <ac:picMk id="4" creationId="{BD10C486-40C4-484B-942C-F64B591E8A4F}"/>
          </ac:picMkLst>
        </pc:picChg>
        <pc:picChg chg="del">
          <ac:chgData name="Joseph Merchan" userId="f5c22b9d-9d11-4773-8502-53a2c7dd019b" providerId="ADAL" clId="{BCF86046-CD79-4DCB-959C-33C114721AF9}" dt="2025-09-13T02:09:12.353" v="74" actId="478"/>
          <ac:picMkLst>
            <pc:docMk/>
            <pc:sldMk cId="1567162743" sldId="317"/>
            <ac:picMk id="11" creationId="{00000000-0000-0000-0000-000000000000}"/>
          </ac:picMkLst>
        </pc:picChg>
      </pc:sldChg>
      <pc:sldChg chg="addSp delSp modSp mod">
        <pc:chgData name="Joseph Merchan" userId="f5c22b9d-9d11-4773-8502-53a2c7dd019b" providerId="ADAL" clId="{BCF86046-CD79-4DCB-959C-33C114721AF9}" dt="2025-09-13T02:10:35.654" v="86" actId="1076"/>
        <pc:sldMkLst>
          <pc:docMk/>
          <pc:sldMk cId="2355328172" sldId="318"/>
        </pc:sldMkLst>
        <pc:picChg chg="add mod">
          <ac:chgData name="Joseph Merchan" userId="f5c22b9d-9d11-4773-8502-53a2c7dd019b" providerId="ADAL" clId="{BCF86046-CD79-4DCB-959C-33C114721AF9}" dt="2025-09-13T02:10:35.654" v="86" actId="1076"/>
          <ac:picMkLst>
            <pc:docMk/>
            <pc:sldMk cId="2355328172" sldId="318"/>
            <ac:picMk id="4" creationId="{BDD9347B-9AA0-4D3B-821A-C370425C65AA}"/>
          </ac:picMkLst>
        </pc:picChg>
        <pc:picChg chg="add del">
          <ac:chgData name="Joseph Merchan" userId="f5c22b9d-9d11-4773-8502-53a2c7dd019b" providerId="ADAL" clId="{BCF86046-CD79-4DCB-959C-33C114721AF9}" dt="2025-09-13T02:10:13.229" v="82" actId="478"/>
          <ac:picMkLst>
            <pc:docMk/>
            <pc:sldMk cId="2355328172" sldId="318"/>
            <ac:picMk id="10" creationId="{00000000-0000-0000-0000-000000000000}"/>
          </ac:picMkLst>
        </pc:picChg>
      </pc:sldChg>
      <pc:sldChg chg="addSp delSp modSp mod">
        <pc:chgData name="Joseph Merchan" userId="f5c22b9d-9d11-4773-8502-53a2c7dd019b" providerId="ADAL" clId="{BCF86046-CD79-4DCB-959C-33C114721AF9}" dt="2025-09-13T02:11:15.093" v="91" actId="1076"/>
        <pc:sldMkLst>
          <pc:docMk/>
          <pc:sldMk cId="1121662959" sldId="319"/>
        </pc:sldMkLst>
        <pc:picChg chg="add mod">
          <ac:chgData name="Joseph Merchan" userId="f5c22b9d-9d11-4773-8502-53a2c7dd019b" providerId="ADAL" clId="{BCF86046-CD79-4DCB-959C-33C114721AF9}" dt="2025-09-13T02:11:15.093" v="91" actId="1076"/>
          <ac:picMkLst>
            <pc:docMk/>
            <pc:sldMk cId="1121662959" sldId="319"/>
            <ac:picMk id="4" creationId="{F6B2C651-3461-4572-A08D-858A6CC54C2E}"/>
          </ac:picMkLst>
        </pc:picChg>
        <pc:picChg chg="del">
          <ac:chgData name="Joseph Merchan" userId="f5c22b9d-9d11-4773-8502-53a2c7dd019b" providerId="ADAL" clId="{BCF86046-CD79-4DCB-959C-33C114721AF9}" dt="2025-09-13T02:10:49.355" v="87" actId="478"/>
          <ac:picMkLst>
            <pc:docMk/>
            <pc:sldMk cId="1121662959" sldId="319"/>
            <ac:picMk id="11" creationId="{00000000-0000-0000-0000-000000000000}"/>
          </ac:picMkLst>
        </pc:picChg>
      </pc:sldChg>
      <pc:sldChg chg="addSp delSp modSp mod">
        <pc:chgData name="Joseph Merchan" userId="f5c22b9d-9d11-4773-8502-53a2c7dd019b" providerId="ADAL" clId="{BCF86046-CD79-4DCB-959C-33C114721AF9}" dt="2025-09-13T02:14:49.601" v="108" actId="1076"/>
        <pc:sldMkLst>
          <pc:docMk/>
          <pc:sldMk cId="1689283349" sldId="322"/>
        </pc:sldMkLst>
        <pc:picChg chg="add mod">
          <ac:chgData name="Joseph Merchan" userId="f5c22b9d-9d11-4773-8502-53a2c7dd019b" providerId="ADAL" clId="{BCF86046-CD79-4DCB-959C-33C114721AF9}" dt="2025-09-13T02:14:49.601" v="108" actId="1076"/>
          <ac:picMkLst>
            <pc:docMk/>
            <pc:sldMk cId="1689283349" sldId="322"/>
            <ac:picMk id="4" creationId="{5931727F-37EB-4C8B-B3A1-B29842D9B14B}"/>
          </ac:picMkLst>
        </pc:picChg>
        <pc:picChg chg="del">
          <ac:chgData name="Joseph Merchan" userId="f5c22b9d-9d11-4773-8502-53a2c7dd019b" providerId="ADAL" clId="{BCF86046-CD79-4DCB-959C-33C114721AF9}" dt="2025-09-13T02:13:19.242" v="97" actId="478"/>
          <ac:picMkLst>
            <pc:docMk/>
            <pc:sldMk cId="1689283349" sldId="322"/>
            <ac:picMk id="11" creationId="{00000000-0000-0000-0000-000000000000}"/>
          </ac:picMkLst>
        </pc:picChg>
      </pc:sldChg>
      <pc:sldChg chg="addSp delSp modSp mod">
        <pc:chgData name="Joseph Merchan" userId="f5c22b9d-9d11-4773-8502-53a2c7dd019b" providerId="ADAL" clId="{BCF86046-CD79-4DCB-959C-33C114721AF9}" dt="2025-09-13T02:14:55.011" v="109" actId="1076"/>
        <pc:sldMkLst>
          <pc:docMk/>
          <pc:sldMk cId="3838933962" sldId="324"/>
        </pc:sldMkLst>
        <pc:picChg chg="add mod">
          <ac:chgData name="Joseph Merchan" userId="f5c22b9d-9d11-4773-8502-53a2c7dd019b" providerId="ADAL" clId="{BCF86046-CD79-4DCB-959C-33C114721AF9}" dt="2025-09-13T02:14:55.011" v="109" actId="1076"/>
          <ac:picMkLst>
            <pc:docMk/>
            <pc:sldMk cId="3838933962" sldId="324"/>
            <ac:picMk id="4" creationId="{500ABBDD-6916-4FD2-B718-3895AD0756A5}"/>
          </ac:picMkLst>
        </pc:picChg>
        <pc:picChg chg="del">
          <ac:chgData name="Joseph Merchan" userId="f5c22b9d-9d11-4773-8502-53a2c7dd019b" providerId="ADAL" clId="{BCF86046-CD79-4DCB-959C-33C114721AF9}" dt="2025-09-13T02:13:56.226" v="103" actId="478"/>
          <ac:picMkLst>
            <pc:docMk/>
            <pc:sldMk cId="3838933962" sldId="324"/>
            <ac:picMk id="10" creationId="{00000000-0000-0000-0000-000000000000}"/>
          </ac:picMkLst>
        </pc:picChg>
      </pc:sldChg>
      <pc:sldChg chg="addSp delSp modSp mod">
        <pc:chgData name="Joseph Merchan" userId="f5c22b9d-9d11-4773-8502-53a2c7dd019b" providerId="ADAL" clId="{BCF86046-CD79-4DCB-959C-33C114721AF9}" dt="2025-09-13T02:15:52.683" v="117" actId="1076"/>
        <pc:sldMkLst>
          <pc:docMk/>
          <pc:sldMk cId="2609561298" sldId="329"/>
        </pc:sldMkLst>
        <pc:picChg chg="add mod">
          <ac:chgData name="Joseph Merchan" userId="f5c22b9d-9d11-4773-8502-53a2c7dd019b" providerId="ADAL" clId="{BCF86046-CD79-4DCB-959C-33C114721AF9}" dt="2025-09-13T02:15:52.683" v="117" actId="1076"/>
          <ac:picMkLst>
            <pc:docMk/>
            <pc:sldMk cId="2609561298" sldId="329"/>
            <ac:picMk id="4" creationId="{DAF96D72-1D7E-445E-A21E-3A7351717C7D}"/>
          </ac:picMkLst>
        </pc:picChg>
        <pc:picChg chg="del">
          <ac:chgData name="Joseph Merchan" userId="f5c22b9d-9d11-4773-8502-53a2c7dd019b" providerId="ADAL" clId="{BCF86046-CD79-4DCB-959C-33C114721AF9}" dt="2025-09-13T02:15:37.481" v="110" actId="478"/>
          <ac:picMkLst>
            <pc:docMk/>
            <pc:sldMk cId="2609561298" sldId="329"/>
            <ac:picMk id="10" creationId="{00000000-0000-0000-0000-000000000000}"/>
          </ac:picMkLst>
        </pc:picChg>
      </pc:sldChg>
      <pc:sldChg chg="addSp delSp modSp mod">
        <pc:chgData name="Joseph Merchan" userId="f5c22b9d-9d11-4773-8502-53a2c7dd019b" providerId="ADAL" clId="{BCF86046-CD79-4DCB-959C-33C114721AF9}" dt="2025-09-13T02:16:49.905" v="123" actId="1076"/>
        <pc:sldMkLst>
          <pc:docMk/>
          <pc:sldMk cId="3779425104" sldId="331"/>
        </pc:sldMkLst>
        <pc:picChg chg="add mod">
          <ac:chgData name="Joseph Merchan" userId="f5c22b9d-9d11-4773-8502-53a2c7dd019b" providerId="ADAL" clId="{BCF86046-CD79-4DCB-959C-33C114721AF9}" dt="2025-09-13T02:16:49.905" v="123" actId="1076"/>
          <ac:picMkLst>
            <pc:docMk/>
            <pc:sldMk cId="3779425104" sldId="331"/>
            <ac:picMk id="4" creationId="{807ED0B0-45B6-46EB-8B70-90D14CAFF53C}"/>
          </ac:picMkLst>
        </pc:picChg>
        <pc:picChg chg="del">
          <ac:chgData name="Joseph Merchan" userId="f5c22b9d-9d11-4773-8502-53a2c7dd019b" providerId="ADAL" clId="{BCF86046-CD79-4DCB-959C-33C114721AF9}" dt="2025-09-13T02:16:39.363" v="118" actId="478"/>
          <ac:picMkLst>
            <pc:docMk/>
            <pc:sldMk cId="3779425104" sldId="331"/>
            <ac:picMk id="12" creationId="{00000000-0000-0000-0000-000000000000}"/>
          </ac:picMkLst>
        </pc:picChg>
      </pc:sldChg>
      <pc:sldChg chg="addSp delSp modSp mod">
        <pc:chgData name="Joseph Merchan" userId="f5c22b9d-9d11-4773-8502-53a2c7dd019b" providerId="ADAL" clId="{BCF86046-CD79-4DCB-959C-33C114721AF9}" dt="2025-09-13T02:18:42.481" v="135" actId="14100"/>
        <pc:sldMkLst>
          <pc:docMk/>
          <pc:sldMk cId="851468696" sldId="332"/>
        </pc:sldMkLst>
        <pc:picChg chg="add del mod">
          <ac:chgData name="Joseph Merchan" userId="f5c22b9d-9d11-4773-8502-53a2c7dd019b" providerId="ADAL" clId="{BCF86046-CD79-4DCB-959C-33C114721AF9}" dt="2025-09-13T02:18:08.428" v="131" actId="478"/>
          <ac:picMkLst>
            <pc:docMk/>
            <pc:sldMk cId="851468696" sldId="332"/>
            <ac:picMk id="4" creationId="{9C262A8F-0CF8-4406-B931-F3BEF9AA17F0}"/>
          </ac:picMkLst>
        </pc:picChg>
        <pc:picChg chg="add mod">
          <ac:chgData name="Joseph Merchan" userId="f5c22b9d-9d11-4773-8502-53a2c7dd019b" providerId="ADAL" clId="{BCF86046-CD79-4DCB-959C-33C114721AF9}" dt="2025-09-13T02:18:42.481" v="135" actId="14100"/>
          <ac:picMkLst>
            <pc:docMk/>
            <pc:sldMk cId="851468696" sldId="332"/>
            <ac:picMk id="6" creationId="{24A20BD1-559A-4AA8-B04C-36E589B27706}"/>
          </ac:picMkLst>
        </pc:picChg>
        <pc:picChg chg="del">
          <ac:chgData name="Joseph Merchan" userId="f5c22b9d-9d11-4773-8502-53a2c7dd019b" providerId="ADAL" clId="{BCF86046-CD79-4DCB-959C-33C114721AF9}" dt="2025-09-13T02:17:20.095" v="124" actId="478"/>
          <ac:picMkLst>
            <pc:docMk/>
            <pc:sldMk cId="851468696" sldId="332"/>
            <ac:picMk id="10" creationId="{00000000-0000-0000-0000-000000000000}"/>
          </ac:picMkLst>
        </pc:picChg>
      </pc:sldChg>
      <pc:sldChg chg="addSp delSp modSp mod">
        <pc:chgData name="Joseph Merchan" userId="f5c22b9d-9d11-4773-8502-53a2c7dd019b" providerId="ADAL" clId="{BCF86046-CD79-4DCB-959C-33C114721AF9}" dt="2025-09-13T02:14:42.821" v="107" actId="1076"/>
        <pc:sldMkLst>
          <pc:docMk/>
          <pc:sldMk cId="3691945661" sldId="335"/>
        </pc:sldMkLst>
        <pc:picChg chg="add mod">
          <ac:chgData name="Joseph Merchan" userId="f5c22b9d-9d11-4773-8502-53a2c7dd019b" providerId="ADAL" clId="{BCF86046-CD79-4DCB-959C-33C114721AF9}" dt="2025-09-13T02:14:42.821" v="107" actId="1076"/>
          <ac:picMkLst>
            <pc:docMk/>
            <pc:sldMk cId="3691945661" sldId="335"/>
            <ac:picMk id="4" creationId="{D01E9C83-B0E6-45C9-856C-AAB23B022B46}"/>
          </ac:picMkLst>
        </pc:picChg>
        <pc:picChg chg="del">
          <ac:chgData name="Joseph Merchan" userId="f5c22b9d-9d11-4773-8502-53a2c7dd019b" providerId="ADAL" clId="{BCF86046-CD79-4DCB-959C-33C114721AF9}" dt="2025-09-13T02:11:52.963" v="92" actId="478"/>
          <ac:picMkLst>
            <pc:docMk/>
            <pc:sldMk cId="3691945661" sldId="335"/>
            <ac:picMk id="10" creationId="{00000000-0000-0000-0000-000000000000}"/>
          </ac:picMkLst>
        </pc:picChg>
      </pc:sldChg>
      <pc:sldChg chg="addSp delSp modSp mod modClrScheme chgLayout">
        <pc:chgData name="Joseph Merchan" userId="f5c22b9d-9d11-4773-8502-53a2c7dd019b" providerId="ADAL" clId="{BCF86046-CD79-4DCB-959C-33C114721AF9}" dt="2025-09-13T01:00:00.893" v="29" actId="478"/>
        <pc:sldMkLst>
          <pc:docMk/>
          <pc:sldMk cId="0" sldId="336"/>
        </pc:sldMkLst>
        <pc:spChg chg="add del mod ord">
          <ac:chgData name="Joseph Merchan" userId="f5c22b9d-9d11-4773-8502-53a2c7dd019b" providerId="ADAL" clId="{BCF86046-CD79-4DCB-959C-33C114721AF9}" dt="2025-09-13T01:00:00.315" v="28" actId="700"/>
          <ac:spMkLst>
            <pc:docMk/>
            <pc:sldMk cId="0" sldId="336"/>
            <ac:spMk id="2" creationId="{8B273196-3686-485C-BBDB-D122C275F4CD}"/>
          </ac:spMkLst>
        </pc:spChg>
        <pc:spChg chg="mod">
          <ac:chgData name="Joseph Merchan" userId="f5c22b9d-9d11-4773-8502-53a2c7dd019b" providerId="ADAL" clId="{BCF86046-CD79-4DCB-959C-33C114721AF9}" dt="2025-09-13T00:56:02.206" v="18" actId="207"/>
          <ac:spMkLst>
            <pc:docMk/>
            <pc:sldMk cId="0" sldId="336"/>
            <ac:spMk id="7" creationId="{00000000-0000-0000-0000-000000000000}"/>
          </ac:spMkLst>
        </pc:spChg>
        <pc:spChg chg="add del mod ord">
          <ac:chgData name="Joseph Merchan" userId="f5c22b9d-9d11-4773-8502-53a2c7dd019b" providerId="ADAL" clId="{BCF86046-CD79-4DCB-959C-33C114721AF9}" dt="2025-09-13T01:00:00.315" v="28" actId="700"/>
          <ac:spMkLst>
            <pc:docMk/>
            <pc:sldMk cId="0" sldId="336"/>
            <ac:spMk id="11" creationId="{1EC7F972-B5D3-403C-AA0F-51684688719D}"/>
          </ac:spMkLst>
        </pc:spChg>
        <pc:spChg chg="mod">
          <ac:chgData name="Joseph Merchan" userId="f5c22b9d-9d11-4773-8502-53a2c7dd019b" providerId="ADAL" clId="{BCF86046-CD79-4DCB-959C-33C114721AF9}" dt="2025-09-13T00:58:02.093" v="21" actId="115"/>
          <ac:spMkLst>
            <pc:docMk/>
            <pc:sldMk cId="0" sldId="336"/>
            <ac:spMk id="34" creationId="{9197D783-4AF1-4703-B065-97E12AD24186}"/>
          </ac:spMkLst>
        </pc:spChg>
        <pc:picChg chg="add del">
          <ac:chgData name="Joseph Merchan" userId="f5c22b9d-9d11-4773-8502-53a2c7dd019b" providerId="ADAL" clId="{BCF86046-CD79-4DCB-959C-33C114721AF9}" dt="2025-09-13T01:00:00.893" v="29" actId="478"/>
          <ac:picMkLst>
            <pc:docMk/>
            <pc:sldMk cId="0" sldId="336"/>
            <ac:picMk id="33" creationId="{D28A8F26-3124-4AB9-99C7-2B11938922A3}"/>
          </ac:picMkLst>
        </pc:picChg>
      </pc:sldChg>
      <pc:sldChg chg="modSp mod">
        <pc:chgData name="Joseph Merchan" userId="f5c22b9d-9d11-4773-8502-53a2c7dd019b" providerId="ADAL" clId="{BCF86046-CD79-4DCB-959C-33C114721AF9}" dt="2025-09-13T02:21:32.096" v="164" actId="20577"/>
        <pc:sldMkLst>
          <pc:docMk/>
          <pc:sldMk cId="2356902460" sldId="381"/>
        </pc:sldMkLst>
        <pc:spChg chg="mod">
          <ac:chgData name="Joseph Merchan" userId="f5c22b9d-9d11-4773-8502-53a2c7dd019b" providerId="ADAL" clId="{BCF86046-CD79-4DCB-959C-33C114721AF9}" dt="2025-09-13T02:21:32.096" v="164" actId="20577"/>
          <ac:spMkLst>
            <pc:docMk/>
            <pc:sldMk cId="2356902460" sldId="381"/>
            <ac:spMk id="2" creationId="{D974E1D3-8107-1E4D-8DB7-096601B42F81}"/>
          </ac:spMkLst>
        </pc:spChg>
      </pc:sldChg>
      <pc:sldChg chg="add del">
        <pc:chgData name="Joseph Merchan" userId="f5c22b9d-9d11-4773-8502-53a2c7dd019b" providerId="ADAL" clId="{BCF86046-CD79-4DCB-959C-33C114721AF9}" dt="2025-09-13T00:46:58.819" v="14" actId="2890"/>
        <pc:sldMkLst>
          <pc:docMk/>
          <pc:sldMk cId="1867732043" sldId="38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4342131" cy="344408"/>
          </a:xfrm>
          <a:prstGeom prst="rect">
            <a:avLst/>
          </a:prstGeom>
        </p:spPr>
        <p:txBody>
          <a:bodyPr vert="horz" lIns="108210" tIns="54105" rIns="108210" bIns="54105" rtlCol="0"/>
          <a:lstStyle>
            <a:lvl1pPr algn="l">
              <a:defRPr sz="1400"/>
            </a:lvl1pPr>
          </a:lstStyle>
          <a:p>
            <a:endParaRPr lang="en-US"/>
          </a:p>
        </p:txBody>
      </p:sp>
      <p:sp>
        <p:nvSpPr>
          <p:cNvPr id="3" name="Marcador de fecha 2"/>
          <p:cNvSpPr>
            <a:spLocks noGrp="1"/>
          </p:cNvSpPr>
          <p:nvPr>
            <p:ph type="dt" sz="quarter" idx="1"/>
          </p:nvPr>
        </p:nvSpPr>
        <p:spPr>
          <a:xfrm>
            <a:off x="5676430" y="1"/>
            <a:ext cx="4342131" cy="344408"/>
          </a:xfrm>
          <a:prstGeom prst="rect">
            <a:avLst/>
          </a:prstGeom>
        </p:spPr>
        <p:txBody>
          <a:bodyPr vert="horz" lIns="108210" tIns="54105" rIns="108210" bIns="54105" rtlCol="0"/>
          <a:lstStyle>
            <a:lvl1pPr algn="r">
              <a:defRPr sz="1400"/>
            </a:lvl1pPr>
          </a:lstStyle>
          <a:p>
            <a:fld id="{203D4408-3BB0-4499-95FE-B4F9F717A108}" type="datetimeFigureOut">
              <a:rPr lang="en-US" smtClean="0"/>
              <a:t>9/12/2025</a:t>
            </a:fld>
            <a:endParaRPr lang="en-US"/>
          </a:p>
        </p:txBody>
      </p:sp>
      <p:sp>
        <p:nvSpPr>
          <p:cNvPr id="4" name="Marcador de pie de página 3"/>
          <p:cNvSpPr>
            <a:spLocks noGrp="1"/>
          </p:cNvSpPr>
          <p:nvPr>
            <p:ph type="ftr" sz="quarter" idx="2"/>
          </p:nvPr>
        </p:nvSpPr>
        <p:spPr>
          <a:xfrm>
            <a:off x="0" y="6543756"/>
            <a:ext cx="4342131" cy="344408"/>
          </a:xfrm>
          <a:prstGeom prst="rect">
            <a:avLst/>
          </a:prstGeom>
        </p:spPr>
        <p:txBody>
          <a:bodyPr vert="horz" lIns="108210" tIns="54105" rIns="108210" bIns="54105" rtlCol="0" anchor="b"/>
          <a:lstStyle>
            <a:lvl1pPr algn="l">
              <a:defRPr sz="1400"/>
            </a:lvl1pPr>
          </a:lstStyle>
          <a:p>
            <a:endParaRPr lang="en-US"/>
          </a:p>
        </p:txBody>
      </p:sp>
      <p:sp>
        <p:nvSpPr>
          <p:cNvPr id="5" name="Marcador de número de diapositiva 4"/>
          <p:cNvSpPr>
            <a:spLocks noGrp="1"/>
          </p:cNvSpPr>
          <p:nvPr>
            <p:ph type="sldNum" sz="quarter" idx="3"/>
          </p:nvPr>
        </p:nvSpPr>
        <p:spPr>
          <a:xfrm>
            <a:off x="5676430" y="6543756"/>
            <a:ext cx="4342131" cy="344408"/>
          </a:xfrm>
          <a:prstGeom prst="rect">
            <a:avLst/>
          </a:prstGeom>
        </p:spPr>
        <p:txBody>
          <a:bodyPr vert="horz" lIns="108210" tIns="54105" rIns="108210" bIns="54105" rtlCol="0" anchor="b"/>
          <a:lstStyle>
            <a:lvl1pPr algn="r">
              <a:defRPr sz="1400"/>
            </a:lvl1pPr>
          </a:lstStyle>
          <a:p>
            <a:fld id="{29FBFA09-B923-4BF8-B13A-2885BDA09DC2}" type="slidenum">
              <a:rPr lang="en-US" smtClean="0"/>
              <a:t>‹Nº›</a:t>
            </a:fld>
            <a:endParaRPr lang="en-US"/>
          </a:p>
        </p:txBody>
      </p:sp>
    </p:spTree>
    <p:extLst>
      <p:ext uri="{BB962C8B-B14F-4D97-AF65-F5344CB8AC3E}">
        <p14:creationId xmlns:p14="http://schemas.microsoft.com/office/powerpoint/2010/main" val="1192069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4342131" cy="344408"/>
          </a:xfrm>
          <a:prstGeom prst="rect">
            <a:avLst/>
          </a:prstGeom>
        </p:spPr>
        <p:txBody>
          <a:bodyPr vert="horz" lIns="108210" tIns="54105" rIns="108210" bIns="54105" rtlCol="0"/>
          <a:lstStyle>
            <a:lvl1pPr algn="l">
              <a:defRPr sz="1400"/>
            </a:lvl1pPr>
          </a:lstStyle>
          <a:p>
            <a:endParaRPr lang="en-US"/>
          </a:p>
        </p:txBody>
      </p:sp>
      <p:sp>
        <p:nvSpPr>
          <p:cNvPr id="3" name="Marcador de fecha 2"/>
          <p:cNvSpPr>
            <a:spLocks noGrp="1"/>
          </p:cNvSpPr>
          <p:nvPr>
            <p:ph type="dt" idx="1"/>
          </p:nvPr>
        </p:nvSpPr>
        <p:spPr>
          <a:xfrm>
            <a:off x="5676430" y="1"/>
            <a:ext cx="4342131" cy="344408"/>
          </a:xfrm>
          <a:prstGeom prst="rect">
            <a:avLst/>
          </a:prstGeom>
        </p:spPr>
        <p:txBody>
          <a:bodyPr vert="horz" lIns="108210" tIns="54105" rIns="108210" bIns="54105" rtlCol="0"/>
          <a:lstStyle>
            <a:lvl1pPr algn="r">
              <a:defRPr sz="1400"/>
            </a:lvl1pPr>
          </a:lstStyle>
          <a:p>
            <a:fld id="{1F9F8FA4-CDCE-4F17-AB9B-E3EECF440F6F}" type="datetimeFigureOut">
              <a:rPr lang="en-US" smtClean="0"/>
              <a:t>9/12/2025</a:t>
            </a:fld>
            <a:endParaRPr lang="en-US"/>
          </a:p>
        </p:txBody>
      </p:sp>
      <p:sp>
        <p:nvSpPr>
          <p:cNvPr id="4" name="Marcador de imagen de diapositiva 3"/>
          <p:cNvSpPr>
            <a:spLocks noGrp="1" noRot="1" noChangeAspect="1"/>
          </p:cNvSpPr>
          <p:nvPr>
            <p:ph type="sldImg" idx="2"/>
          </p:nvPr>
        </p:nvSpPr>
        <p:spPr>
          <a:xfrm>
            <a:off x="2943225" y="860425"/>
            <a:ext cx="4133850" cy="2325688"/>
          </a:xfrm>
          <a:prstGeom prst="rect">
            <a:avLst/>
          </a:prstGeom>
          <a:noFill/>
          <a:ln w="12700">
            <a:solidFill>
              <a:prstClr val="black"/>
            </a:solidFill>
          </a:ln>
        </p:spPr>
        <p:txBody>
          <a:bodyPr vert="horz" lIns="108210" tIns="54105" rIns="108210" bIns="54105" rtlCol="0" anchor="ctr"/>
          <a:lstStyle/>
          <a:p>
            <a:endParaRPr lang="en-US"/>
          </a:p>
        </p:txBody>
      </p:sp>
      <p:sp>
        <p:nvSpPr>
          <p:cNvPr id="5" name="Marcador de notas 4"/>
          <p:cNvSpPr>
            <a:spLocks noGrp="1"/>
          </p:cNvSpPr>
          <p:nvPr>
            <p:ph type="body" sz="quarter" idx="3"/>
          </p:nvPr>
        </p:nvSpPr>
        <p:spPr>
          <a:xfrm>
            <a:off x="1002031" y="3314398"/>
            <a:ext cx="8016239" cy="2712746"/>
          </a:xfrm>
          <a:prstGeom prst="rect">
            <a:avLst/>
          </a:prstGeom>
        </p:spPr>
        <p:txBody>
          <a:bodyPr vert="horz" lIns="108210" tIns="54105" rIns="108210" bIns="54105"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6543756"/>
            <a:ext cx="4342131" cy="344408"/>
          </a:xfrm>
          <a:prstGeom prst="rect">
            <a:avLst/>
          </a:prstGeom>
        </p:spPr>
        <p:txBody>
          <a:bodyPr vert="horz" lIns="108210" tIns="54105" rIns="108210" bIns="54105" rtlCol="0" anchor="b"/>
          <a:lstStyle>
            <a:lvl1pPr algn="l">
              <a:defRPr sz="1400"/>
            </a:lvl1pPr>
          </a:lstStyle>
          <a:p>
            <a:endParaRPr lang="en-US"/>
          </a:p>
        </p:txBody>
      </p:sp>
      <p:sp>
        <p:nvSpPr>
          <p:cNvPr id="7" name="Marcador de número de diapositiva 6"/>
          <p:cNvSpPr>
            <a:spLocks noGrp="1"/>
          </p:cNvSpPr>
          <p:nvPr>
            <p:ph type="sldNum" sz="quarter" idx="5"/>
          </p:nvPr>
        </p:nvSpPr>
        <p:spPr>
          <a:xfrm>
            <a:off x="5676430" y="6543756"/>
            <a:ext cx="4342131" cy="344408"/>
          </a:xfrm>
          <a:prstGeom prst="rect">
            <a:avLst/>
          </a:prstGeom>
        </p:spPr>
        <p:txBody>
          <a:bodyPr vert="horz" lIns="108210" tIns="54105" rIns="108210" bIns="54105" rtlCol="0" anchor="b"/>
          <a:lstStyle>
            <a:lvl1pPr algn="r">
              <a:defRPr sz="1400"/>
            </a:lvl1pPr>
          </a:lstStyle>
          <a:p>
            <a:fld id="{86323C6C-FFDA-46E8-860C-D6EFC3AE4952}" type="slidenum">
              <a:rPr lang="en-US" smtClean="0"/>
              <a:t>‹Nº›</a:t>
            </a:fld>
            <a:endParaRPr lang="en-US"/>
          </a:p>
        </p:txBody>
      </p:sp>
    </p:spTree>
    <p:extLst>
      <p:ext uri="{BB962C8B-B14F-4D97-AF65-F5344CB8AC3E}">
        <p14:creationId xmlns:p14="http://schemas.microsoft.com/office/powerpoint/2010/main" val="3855572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2:notes"/>
          <p:cNvSpPr>
            <a:spLocks noGrp="1" noRot="1" noChangeAspect="1"/>
          </p:cNvSpPr>
          <p:nvPr>
            <p:ph type="sldImg" idx="2"/>
          </p:nvPr>
        </p:nvSpPr>
        <p:spPr>
          <a:xfrm>
            <a:off x="82550" y="1530350"/>
            <a:ext cx="7348538" cy="41338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2:notes"/>
          <p:cNvSpPr txBox="1">
            <a:spLocks noGrp="1"/>
          </p:cNvSpPr>
          <p:nvPr>
            <p:ph type="body" idx="1"/>
          </p:nvPr>
        </p:nvSpPr>
        <p:spPr>
          <a:xfrm>
            <a:off x="751524" y="5893206"/>
            <a:ext cx="6012180" cy="4821714"/>
          </a:xfrm>
          <a:prstGeom prst="rect">
            <a:avLst/>
          </a:prstGeom>
          <a:noFill/>
          <a:ln>
            <a:noFill/>
          </a:ln>
        </p:spPr>
        <p:txBody>
          <a:bodyPr spcFirstLastPara="1" wrap="square" lIns="108192" tIns="54081" rIns="108192" bIns="54081" anchor="t" anchorCtr="0">
            <a:noAutofit/>
          </a:bodyPr>
          <a:lstStyle/>
          <a:p>
            <a:endParaRPr/>
          </a:p>
        </p:txBody>
      </p:sp>
      <p:sp>
        <p:nvSpPr>
          <p:cNvPr id="104" name="Google Shape;104;p2:notes"/>
          <p:cNvSpPr txBox="1">
            <a:spLocks noGrp="1"/>
          </p:cNvSpPr>
          <p:nvPr>
            <p:ph type="sldNum" idx="12"/>
          </p:nvPr>
        </p:nvSpPr>
        <p:spPr>
          <a:xfrm>
            <a:off x="4256889" y="11631218"/>
            <a:ext cx="3256599" cy="614406"/>
          </a:xfrm>
          <a:prstGeom prst="rect">
            <a:avLst/>
          </a:prstGeom>
          <a:noFill/>
          <a:ln>
            <a:noFill/>
          </a:ln>
        </p:spPr>
        <p:txBody>
          <a:bodyPr spcFirstLastPara="1" wrap="square" lIns="108192" tIns="54081" rIns="108192" bIns="54081" anchor="b" anchorCtr="0">
            <a:noAutofit/>
          </a:bodyPr>
          <a:lstStyle/>
          <a:p>
            <a:fld id="{00000000-1234-1234-1234-123412341234}" type="slidenum">
              <a:rPr lang="es-ES"/>
              <a:pPr/>
              <a:t>2</a:t>
            </a:fld>
            <a:endParaRPr/>
          </a:p>
        </p:txBody>
      </p:sp>
    </p:spTree>
    <p:extLst>
      <p:ext uri="{BB962C8B-B14F-4D97-AF65-F5344CB8AC3E}">
        <p14:creationId xmlns:p14="http://schemas.microsoft.com/office/powerpoint/2010/main" val="3656790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3:notes"/>
          <p:cNvSpPr>
            <a:spLocks noGrp="1" noRot="1" noChangeAspect="1"/>
          </p:cNvSpPr>
          <p:nvPr>
            <p:ph type="sldImg" idx="2"/>
          </p:nvPr>
        </p:nvSpPr>
        <p:spPr>
          <a:xfrm>
            <a:off x="3101975" y="785813"/>
            <a:ext cx="3771900" cy="2120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3:notes"/>
          <p:cNvSpPr txBox="1">
            <a:spLocks noGrp="1"/>
          </p:cNvSpPr>
          <p:nvPr>
            <p:ph type="body" idx="1"/>
          </p:nvPr>
        </p:nvSpPr>
        <p:spPr>
          <a:xfrm>
            <a:off x="997642" y="3025030"/>
            <a:ext cx="7981137" cy="247502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8" name="Google Shape;168;p3:notes"/>
          <p:cNvSpPr txBox="1">
            <a:spLocks noGrp="1"/>
          </p:cNvSpPr>
          <p:nvPr>
            <p:ph type="sldNum" idx="12"/>
          </p:nvPr>
        </p:nvSpPr>
        <p:spPr>
          <a:xfrm>
            <a:off x="5650997" y="5970397"/>
            <a:ext cx="4323116" cy="31538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6</a:t>
            </a:fld>
            <a:endParaRPr/>
          </a:p>
        </p:txBody>
      </p:sp>
    </p:spTree>
    <p:extLst>
      <p:ext uri="{BB962C8B-B14F-4D97-AF65-F5344CB8AC3E}">
        <p14:creationId xmlns:p14="http://schemas.microsoft.com/office/powerpoint/2010/main" val="1395584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16" name="bg object 16"/>
          <p:cNvSpPr/>
          <p:nvPr/>
        </p:nvSpPr>
        <p:spPr>
          <a:xfrm>
            <a:off x="4514841" y="0"/>
            <a:ext cx="4629140" cy="5143489"/>
          </a:xfrm>
          <a:prstGeom prst="rect">
            <a:avLst/>
          </a:prstGeom>
          <a:blipFill>
            <a:blip r:embed="rId2" cstate="print"/>
            <a:stretch>
              <a:fillRect/>
            </a:stretch>
          </a:blipFill>
        </p:spPr>
        <p:txBody>
          <a:bodyPr wrap="square" lIns="0" tIns="0" rIns="0" bIns="0" rtlCol="0"/>
          <a:lstStyle/>
          <a:p>
            <a:endParaRPr/>
          </a:p>
        </p:txBody>
      </p:sp>
      <p:sp>
        <p:nvSpPr>
          <p:cNvPr id="17" name="bg object 17"/>
          <p:cNvSpPr/>
          <p:nvPr/>
        </p:nvSpPr>
        <p:spPr>
          <a:xfrm>
            <a:off x="5655263" y="81972"/>
            <a:ext cx="1752796" cy="644273"/>
          </a:xfrm>
          <a:prstGeom prst="rect">
            <a:avLst/>
          </a:prstGeom>
          <a:blipFill>
            <a:blip r:embed="rId3" cstate="print"/>
            <a:stretch>
              <a:fillRect/>
            </a:stretch>
          </a:blipFill>
        </p:spPr>
        <p:txBody>
          <a:bodyPr wrap="square" lIns="0" tIns="0" rIns="0" bIns="0" rtlCol="0"/>
          <a:lstStyle/>
          <a:p>
            <a:endParaRPr/>
          </a:p>
        </p:txBody>
      </p:sp>
      <p:sp>
        <p:nvSpPr>
          <p:cNvPr id="2" name="Holder 2"/>
          <p:cNvSpPr>
            <a:spLocks noGrp="1"/>
          </p:cNvSpPr>
          <p:nvPr>
            <p:ph type="ctrTitle"/>
          </p:nvPr>
        </p:nvSpPr>
        <p:spPr>
          <a:xfrm>
            <a:off x="356224" y="598568"/>
            <a:ext cx="8431551" cy="270002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504194" y="3405872"/>
            <a:ext cx="8135610" cy="96837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9/12/2025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975468-AF8D-B94B-98B1-72662F73806D}"/>
              </a:ext>
            </a:extLst>
          </p:cNvPr>
          <p:cNvSpPr>
            <a:spLocks noGrp="1"/>
          </p:cNvSpPr>
          <p:nvPr>
            <p:ph type="title"/>
          </p:nvPr>
        </p:nvSpPr>
        <p:spPr>
          <a:xfrm>
            <a:off x="623888" y="1282304"/>
            <a:ext cx="7886700" cy="2139553"/>
          </a:xfrm>
        </p:spPr>
        <p:txBody>
          <a:bodyPr anchor="b"/>
          <a:lstStyle>
            <a:lvl1pPr>
              <a:defRPr sz="4500"/>
            </a:lvl1pPr>
          </a:lstStyle>
          <a:p>
            <a:r>
              <a:rPr lang="es-MX"/>
              <a:t>Haz clic para modificar el estilo de título del patrón</a:t>
            </a:r>
            <a:endParaRPr lang="es-EC"/>
          </a:p>
        </p:txBody>
      </p:sp>
      <p:sp>
        <p:nvSpPr>
          <p:cNvPr id="3" name="Marcador de texto 2">
            <a:extLst>
              <a:ext uri="{FF2B5EF4-FFF2-40B4-BE49-F238E27FC236}">
                <a16:creationId xmlns:a16="http://schemas.microsoft.com/office/drawing/2014/main" id="{44FEE605-D9B2-E145-811B-1976C385B434}"/>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ADC660F7-1DAD-B642-B060-E2824A257889}"/>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5" name="Marcador de pie de página 4">
            <a:extLst>
              <a:ext uri="{FF2B5EF4-FFF2-40B4-BE49-F238E27FC236}">
                <a16:creationId xmlns:a16="http://schemas.microsoft.com/office/drawing/2014/main" id="{E478AD6E-718F-2A49-AB48-90DA6169F85A}"/>
              </a:ext>
            </a:extLst>
          </p:cNvPr>
          <p:cNvSpPr>
            <a:spLocks noGrp="1"/>
          </p:cNvSpPr>
          <p:nvPr>
            <p:ph type="ftr" sz="quarter" idx="11"/>
          </p:nvPr>
        </p:nvSpPr>
        <p:spPr/>
        <p:txBody>
          <a:bodyPr/>
          <a:lstStyle/>
          <a:p>
            <a:endParaRPr lang="es-EC">
              <a:solidFill>
                <a:prstClr val="black">
                  <a:tint val="75000"/>
                </a:prstClr>
              </a:solidFill>
            </a:endParaRPr>
          </a:p>
        </p:txBody>
      </p:sp>
      <p:sp>
        <p:nvSpPr>
          <p:cNvPr id="6" name="Marcador de número de diapositiva 5">
            <a:extLst>
              <a:ext uri="{FF2B5EF4-FFF2-40B4-BE49-F238E27FC236}">
                <a16:creationId xmlns:a16="http://schemas.microsoft.com/office/drawing/2014/main" id="{D9BB0874-F2B2-2445-BF18-6241F7369BDF}"/>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2016187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8FAEC6-381A-A244-B595-F3ED6D26753B}"/>
              </a:ext>
            </a:extLst>
          </p:cNvPr>
          <p:cNvSpPr>
            <a:spLocks noGrp="1"/>
          </p:cNvSpPr>
          <p:nvPr>
            <p:ph type="title"/>
          </p:nvPr>
        </p:nvSpPr>
        <p:spPr/>
        <p:txBody>
          <a:bodyPr/>
          <a:lstStyle/>
          <a:p>
            <a:r>
              <a:rPr lang="es-MX"/>
              <a:t>Haz clic para modificar el estilo de título del patrón</a:t>
            </a:r>
            <a:endParaRPr lang="es-EC"/>
          </a:p>
        </p:txBody>
      </p:sp>
      <p:sp>
        <p:nvSpPr>
          <p:cNvPr id="3" name="Marcador de contenido 2">
            <a:extLst>
              <a:ext uri="{FF2B5EF4-FFF2-40B4-BE49-F238E27FC236}">
                <a16:creationId xmlns:a16="http://schemas.microsoft.com/office/drawing/2014/main" id="{2EDD843E-8292-6449-A148-D9923DE41EDA}"/>
              </a:ext>
            </a:extLst>
          </p:cNvPr>
          <p:cNvSpPr>
            <a:spLocks noGrp="1"/>
          </p:cNvSpPr>
          <p:nvPr>
            <p:ph sz="half" idx="1"/>
          </p:nvPr>
        </p:nvSpPr>
        <p:spPr>
          <a:xfrm>
            <a:off x="628650" y="1369219"/>
            <a:ext cx="3886200" cy="3263504"/>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contenido 3">
            <a:extLst>
              <a:ext uri="{FF2B5EF4-FFF2-40B4-BE49-F238E27FC236}">
                <a16:creationId xmlns:a16="http://schemas.microsoft.com/office/drawing/2014/main" id="{0946D966-92F0-DC40-B330-5238B03E839A}"/>
              </a:ext>
            </a:extLst>
          </p:cNvPr>
          <p:cNvSpPr>
            <a:spLocks noGrp="1"/>
          </p:cNvSpPr>
          <p:nvPr>
            <p:ph sz="half" idx="2"/>
          </p:nvPr>
        </p:nvSpPr>
        <p:spPr>
          <a:xfrm>
            <a:off x="4629150" y="1369219"/>
            <a:ext cx="3886200" cy="3263504"/>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5" name="Marcador de fecha 4">
            <a:extLst>
              <a:ext uri="{FF2B5EF4-FFF2-40B4-BE49-F238E27FC236}">
                <a16:creationId xmlns:a16="http://schemas.microsoft.com/office/drawing/2014/main" id="{7B2AEB29-D6AB-8949-A3F2-6C8C63B4EC94}"/>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6" name="Marcador de pie de página 5">
            <a:extLst>
              <a:ext uri="{FF2B5EF4-FFF2-40B4-BE49-F238E27FC236}">
                <a16:creationId xmlns:a16="http://schemas.microsoft.com/office/drawing/2014/main" id="{5108AA59-C894-4940-9E6E-D7F33754F679}"/>
              </a:ext>
            </a:extLst>
          </p:cNvPr>
          <p:cNvSpPr>
            <a:spLocks noGrp="1"/>
          </p:cNvSpPr>
          <p:nvPr>
            <p:ph type="ftr" sz="quarter" idx="11"/>
          </p:nvPr>
        </p:nvSpPr>
        <p:spPr/>
        <p:txBody>
          <a:bodyPr/>
          <a:lstStyle/>
          <a:p>
            <a:endParaRPr lang="es-EC">
              <a:solidFill>
                <a:prstClr val="black">
                  <a:tint val="75000"/>
                </a:prstClr>
              </a:solidFill>
            </a:endParaRPr>
          </a:p>
        </p:txBody>
      </p:sp>
      <p:sp>
        <p:nvSpPr>
          <p:cNvPr id="7" name="Marcador de número de diapositiva 6">
            <a:extLst>
              <a:ext uri="{FF2B5EF4-FFF2-40B4-BE49-F238E27FC236}">
                <a16:creationId xmlns:a16="http://schemas.microsoft.com/office/drawing/2014/main" id="{71260927-70EE-474C-AF1B-9B3FF9EC6675}"/>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4289288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A9CBD2-6184-544B-B84A-DAA992D97D94}"/>
              </a:ext>
            </a:extLst>
          </p:cNvPr>
          <p:cNvSpPr>
            <a:spLocks noGrp="1"/>
          </p:cNvSpPr>
          <p:nvPr>
            <p:ph type="title"/>
          </p:nvPr>
        </p:nvSpPr>
        <p:spPr>
          <a:xfrm>
            <a:off x="629841" y="273844"/>
            <a:ext cx="7886700" cy="994172"/>
          </a:xfrm>
        </p:spPr>
        <p:txBody>
          <a:bodyPr/>
          <a:lstStyle/>
          <a:p>
            <a:r>
              <a:rPr lang="es-MX"/>
              <a:t>Haz clic para modificar el estilo de título del patrón</a:t>
            </a:r>
            <a:endParaRPr lang="es-EC"/>
          </a:p>
        </p:txBody>
      </p:sp>
      <p:sp>
        <p:nvSpPr>
          <p:cNvPr id="3" name="Marcador de texto 2">
            <a:extLst>
              <a:ext uri="{FF2B5EF4-FFF2-40B4-BE49-F238E27FC236}">
                <a16:creationId xmlns:a16="http://schemas.microsoft.com/office/drawing/2014/main" id="{05FDF34C-50C7-1047-9745-7ABC8B048A8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2B8D668B-8484-4C4D-9C93-4A0667783039}"/>
              </a:ext>
            </a:extLst>
          </p:cNvPr>
          <p:cNvSpPr>
            <a:spLocks noGrp="1"/>
          </p:cNvSpPr>
          <p:nvPr>
            <p:ph sz="half" idx="2"/>
          </p:nvPr>
        </p:nvSpPr>
        <p:spPr>
          <a:xfrm>
            <a:off x="629842" y="1878806"/>
            <a:ext cx="3868340" cy="2763441"/>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5" name="Marcador de texto 4">
            <a:extLst>
              <a:ext uri="{FF2B5EF4-FFF2-40B4-BE49-F238E27FC236}">
                <a16:creationId xmlns:a16="http://schemas.microsoft.com/office/drawing/2014/main" id="{6C3189D4-6963-3140-A207-6B796632A609}"/>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7231453C-6439-A94F-BCE0-43ADC6CE2BDA}"/>
              </a:ext>
            </a:extLst>
          </p:cNvPr>
          <p:cNvSpPr>
            <a:spLocks noGrp="1"/>
          </p:cNvSpPr>
          <p:nvPr>
            <p:ph sz="quarter" idx="4"/>
          </p:nvPr>
        </p:nvSpPr>
        <p:spPr>
          <a:xfrm>
            <a:off x="4629150" y="1878806"/>
            <a:ext cx="3887391" cy="2763441"/>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7" name="Marcador de fecha 6">
            <a:extLst>
              <a:ext uri="{FF2B5EF4-FFF2-40B4-BE49-F238E27FC236}">
                <a16:creationId xmlns:a16="http://schemas.microsoft.com/office/drawing/2014/main" id="{8EB7E6D3-EAB2-8A46-A387-A67D20407C29}"/>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8" name="Marcador de pie de página 7">
            <a:extLst>
              <a:ext uri="{FF2B5EF4-FFF2-40B4-BE49-F238E27FC236}">
                <a16:creationId xmlns:a16="http://schemas.microsoft.com/office/drawing/2014/main" id="{5A5A9D96-B2F2-1142-9C48-F541CA4BEA39}"/>
              </a:ext>
            </a:extLst>
          </p:cNvPr>
          <p:cNvSpPr>
            <a:spLocks noGrp="1"/>
          </p:cNvSpPr>
          <p:nvPr>
            <p:ph type="ftr" sz="quarter" idx="11"/>
          </p:nvPr>
        </p:nvSpPr>
        <p:spPr/>
        <p:txBody>
          <a:bodyPr/>
          <a:lstStyle/>
          <a:p>
            <a:endParaRPr lang="es-EC">
              <a:solidFill>
                <a:prstClr val="black">
                  <a:tint val="75000"/>
                </a:prstClr>
              </a:solidFill>
            </a:endParaRPr>
          </a:p>
        </p:txBody>
      </p:sp>
      <p:sp>
        <p:nvSpPr>
          <p:cNvPr id="9" name="Marcador de número de diapositiva 8">
            <a:extLst>
              <a:ext uri="{FF2B5EF4-FFF2-40B4-BE49-F238E27FC236}">
                <a16:creationId xmlns:a16="http://schemas.microsoft.com/office/drawing/2014/main" id="{441C706E-8932-534F-B0F5-0A147E719A8B}"/>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41090326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BAC5B1-48EE-064C-983F-B88DA2BA3CE1}"/>
              </a:ext>
            </a:extLst>
          </p:cNvPr>
          <p:cNvSpPr>
            <a:spLocks noGrp="1"/>
          </p:cNvSpPr>
          <p:nvPr>
            <p:ph type="title"/>
          </p:nvPr>
        </p:nvSpPr>
        <p:spPr/>
        <p:txBody>
          <a:bodyPr/>
          <a:lstStyle/>
          <a:p>
            <a:r>
              <a:rPr lang="es-MX"/>
              <a:t>Haz clic para modificar el estilo de título del patrón</a:t>
            </a:r>
            <a:endParaRPr lang="es-EC"/>
          </a:p>
        </p:txBody>
      </p:sp>
      <p:sp>
        <p:nvSpPr>
          <p:cNvPr id="3" name="Marcador de fecha 2">
            <a:extLst>
              <a:ext uri="{FF2B5EF4-FFF2-40B4-BE49-F238E27FC236}">
                <a16:creationId xmlns:a16="http://schemas.microsoft.com/office/drawing/2014/main" id="{EF1107F3-FD56-7B41-A7E7-B77A2A01941F}"/>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4" name="Marcador de pie de página 3">
            <a:extLst>
              <a:ext uri="{FF2B5EF4-FFF2-40B4-BE49-F238E27FC236}">
                <a16:creationId xmlns:a16="http://schemas.microsoft.com/office/drawing/2014/main" id="{FB82363F-CC17-0446-ABD1-36413F4AF202}"/>
              </a:ext>
            </a:extLst>
          </p:cNvPr>
          <p:cNvSpPr>
            <a:spLocks noGrp="1"/>
          </p:cNvSpPr>
          <p:nvPr>
            <p:ph type="ftr" sz="quarter" idx="11"/>
          </p:nvPr>
        </p:nvSpPr>
        <p:spPr/>
        <p:txBody>
          <a:bodyPr/>
          <a:lstStyle/>
          <a:p>
            <a:endParaRPr lang="es-EC">
              <a:solidFill>
                <a:prstClr val="black">
                  <a:tint val="75000"/>
                </a:prstClr>
              </a:solidFill>
            </a:endParaRPr>
          </a:p>
        </p:txBody>
      </p:sp>
      <p:sp>
        <p:nvSpPr>
          <p:cNvPr id="5" name="Marcador de número de diapositiva 4">
            <a:extLst>
              <a:ext uri="{FF2B5EF4-FFF2-40B4-BE49-F238E27FC236}">
                <a16:creationId xmlns:a16="http://schemas.microsoft.com/office/drawing/2014/main" id="{E618B8EC-ED04-0E48-BBC1-7142E11B2A68}"/>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3122391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9374D6A-4888-BE40-98E5-DC29DA7B51CD}"/>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3" name="Marcador de pie de página 2">
            <a:extLst>
              <a:ext uri="{FF2B5EF4-FFF2-40B4-BE49-F238E27FC236}">
                <a16:creationId xmlns:a16="http://schemas.microsoft.com/office/drawing/2014/main" id="{62BF095D-3EC3-8445-ABB0-A9F0A4566D4A}"/>
              </a:ext>
            </a:extLst>
          </p:cNvPr>
          <p:cNvSpPr>
            <a:spLocks noGrp="1"/>
          </p:cNvSpPr>
          <p:nvPr>
            <p:ph type="ftr" sz="quarter" idx="11"/>
          </p:nvPr>
        </p:nvSpPr>
        <p:spPr/>
        <p:txBody>
          <a:bodyPr/>
          <a:lstStyle/>
          <a:p>
            <a:endParaRPr lang="es-EC">
              <a:solidFill>
                <a:prstClr val="black">
                  <a:tint val="75000"/>
                </a:prstClr>
              </a:solidFill>
            </a:endParaRPr>
          </a:p>
        </p:txBody>
      </p:sp>
      <p:sp>
        <p:nvSpPr>
          <p:cNvPr id="4" name="Marcador de número de diapositiva 3">
            <a:extLst>
              <a:ext uri="{FF2B5EF4-FFF2-40B4-BE49-F238E27FC236}">
                <a16:creationId xmlns:a16="http://schemas.microsoft.com/office/drawing/2014/main" id="{F1EA2BED-6C1E-6440-ABFF-ABC9A88523F5}"/>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5462671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14408D-50F6-6D4E-BEF3-AA33EE8105D6}"/>
              </a:ext>
            </a:extLst>
          </p:cNvPr>
          <p:cNvSpPr>
            <a:spLocks noGrp="1"/>
          </p:cNvSpPr>
          <p:nvPr>
            <p:ph type="title"/>
          </p:nvPr>
        </p:nvSpPr>
        <p:spPr>
          <a:xfrm>
            <a:off x="629841" y="342900"/>
            <a:ext cx="2949178" cy="1200150"/>
          </a:xfrm>
        </p:spPr>
        <p:txBody>
          <a:bodyPr anchor="b"/>
          <a:lstStyle>
            <a:lvl1pPr>
              <a:defRPr sz="2400"/>
            </a:lvl1pPr>
          </a:lstStyle>
          <a:p>
            <a:r>
              <a:rPr lang="es-MX"/>
              <a:t>Haz clic para modificar el estilo de título del patrón</a:t>
            </a:r>
            <a:endParaRPr lang="es-EC"/>
          </a:p>
        </p:txBody>
      </p:sp>
      <p:sp>
        <p:nvSpPr>
          <p:cNvPr id="3" name="Marcador de contenido 2">
            <a:extLst>
              <a:ext uri="{FF2B5EF4-FFF2-40B4-BE49-F238E27FC236}">
                <a16:creationId xmlns:a16="http://schemas.microsoft.com/office/drawing/2014/main" id="{9FF3E9B4-8DEF-154A-9EF2-5C7277C4C91E}"/>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texto 3">
            <a:extLst>
              <a:ext uri="{FF2B5EF4-FFF2-40B4-BE49-F238E27FC236}">
                <a16:creationId xmlns:a16="http://schemas.microsoft.com/office/drawing/2014/main" id="{C1D15972-ED61-574B-81E3-9FB3E3D52560}"/>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2100DFC4-6781-BE49-8652-8AA8E150026C}"/>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6" name="Marcador de pie de página 5">
            <a:extLst>
              <a:ext uri="{FF2B5EF4-FFF2-40B4-BE49-F238E27FC236}">
                <a16:creationId xmlns:a16="http://schemas.microsoft.com/office/drawing/2014/main" id="{42ED55B7-D0A4-674E-AD68-C888B3773DE1}"/>
              </a:ext>
            </a:extLst>
          </p:cNvPr>
          <p:cNvSpPr>
            <a:spLocks noGrp="1"/>
          </p:cNvSpPr>
          <p:nvPr>
            <p:ph type="ftr" sz="quarter" idx="11"/>
          </p:nvPr>
        </p:nvSpPr>
        <p:spPr/>
        <p:txBody>
          <a:bodyPr/>
          <a:lstStyle/>
          <a:p>
            <a:endParaRPr lang="es-EC">
              <a:solidFill>
                <a:prstClr val="black">
                  <a:tint val="75000"/>
                </a:prstClr>
              </a:solidFill>
            </a:endParaRPr>
          </a:p>
        </p:txBody>
      </p:sp>
      <p:sp>
        <p:nvSpPr>
          <p:cNvPr id="7" name="Marcador de número de diapositiva 6">
            <a:extLst>
              <a:ext uri="{FF2B5EF4-FFF2-40B4-BE49-F238E27FC236}">
                <a16:creationId xmlns:a16="http://schemas.microsoft.com/office/drawing/2014/main" id="{5471F253-EFE1-8B43-B70C-8A1E6377F4F0}"/>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1268669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47C686-753A-7D48-BC02-60E2B53117AC}"/>
              </a:ext>
            </a:extLst>
          </p:cNvPr>
          <p:cNvSpPr>
            <a:spLocks noGrp="1"/>
          </p:cNvSpPr>
          <p:nvPr>
            <p:ph type="title"/>
          </p:nvPr>
        </p:nvSpPr>
        <p:spPr>
          <a:xfrm>
            <a:off x="629841" y="342900"/>
            <a:ext cx="2949178" cy="1200150"/>
          </a:xfrm>
        </p:spPr>
        <p:txBody>
          <a:bodyPr anchor="b"/>
          <a:lstStyle>
            <a:lvl1pPr>
              <a:defRPr sz="2400"/>
            </a:lvl1pPr>
          </a:lstStyle>
          <a:p>
            <a:r>
              <a:rPr lang="es-MX"/>
              <a:t>Haz clic para modificar el estilo de título del patrón</a:t>
            </a:r>
            <a:endParaRPr lang="es-EC"/>
          </a:p>
        </p:txBody>
      </p:sp>
      <p:sp>
        <p:nvSpPr>
          <p:cNvPr id="3" name="Marcador de posición de imagen 2">
            <a:extLst>
              <a:ext uri="{FF2B5EF4-FFF2-40B4-BE49-F238E27FC236}">
                <a16:creationId xmlns:a16="http://schemas.microsoft.com/office/drawing/2014/main" id="{13F65488-9C6E-2B4E-84E2-16D6A50451B7}"/>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C"/>
          </a:p>
        </p:txBody>
      </p:sp>
      <p:sp>
        <p:nvSpPr>
          <p:cNvPr id="4" name="Marcador de texto 3">
            <a:extLst>
              <a:ext uri="{FF2B5EF4-FFF2-40B4-BE49-F238E27FC236}">
                <a16:creationId xmlns:a16="http://schemas.microsoft.com/office/drawing/2014/main" id="{0F05FE58-E358-0044-9B3B-8AF92C58390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E81FE61E-5283-7E4D-B137-16C34B1FAC79}"/>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6" name="Marcador de pie de página 5">
            <a:extLst>
              <a:ext uri="{FF2B5EF4-FFF2-40B4-BE49-F238E27FC236}">
                <a16:creationId xmlns:a16="http://schemas.microsoft.com/office/drawing/2014/main" id="{3A234E36-3039-A140-9F9D-8506F3D89791}"/>
              </a:ext>
            </a:extLst>
          </p:cNvPr>
          <p:cNvSpPr>
            <a:spLocks noGrp="1"/>
          </p:cNvSpPr>
          <p:nvPr>
            <p:ph type="ftr" sz="quarter" idx="11"/>
          </p:nvPr>
        </p:nvSpPr>
        <p:spPr/>
        <p:txBody>
          <a:bodyPr/>
          <a:lstStyle/>
          <a:p>
            <a:endParaRPr lang="es-EC">
              <a:solidFill>
                <a:prstClr val="black">
                  <a:tint val="75000"/>
                </a:prstClr>
              </a:solidFill>
            </a:endParaRPr>
          </a:p>
        </p:txBody>
      </p:sp>
      <p:sp>
        <p:nvSpPr>
          <p:cNvPr id="7" name="Marcador de número de diapositiva 6">
            <a:extLst>
              <a:ext uri="{FF2B5EF4-FFF2-40B4-BE49-F238E27FC236}">
                <a16:creationId xmlns:a16="http://schemas.microsoft.com/office/drawing/2014/main" id="{BFAEA16F-8C6B-0C46-AA33-84842BB32BBD}"/>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20161344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583F22-C6FE-8D45-A9F2-59CFCFE214A3}"/>
              </a:ext>
            </a:extLst>
          </p:cNvPr>
          <p:cNvSpPr>
            <a:spLocks noGrp="1"/>
          </p:cNvSpPr>
          <p:nvPr>
            <p:ph type="title"/>
          </p:nvPr>
        </p:nvSpPr>
        <p:spPr/>
        <p:txBody>
          <a:bodyPr/>
          <a:lstStyle/>
          <a:p>
            <a:r>
              <a:rPr lang="es-MX"/>
              <a:t>Haz clic para modificar el estilo de título del patrón</a:t>
            </a:r>
            <a:endParaRPr lang="es-EC"/>
          </a:p>
        </p:txBody>
      </p:sp>
      <p:sp>
        <p:nvSpPr>
          <p:cNvPr id="3" name="Marcador de texto vertical 2">
            <a:extLst>
              <a:ext uri="{FF2B5EF4-FFF2-40B4-BE49-F238E27FC236}">
                <a16:creationId xmlns:a16="http://schemas.microsoft.com/office/drawing/2014/main" id="{2E24FE28-E192-B747-963A-DAE9E97F7283}"/>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fecha 3">
            <a:extLst>
              <a:ext uri="{FF2B5EF4-FFF2-40B4-BE49-F238E27FC236}">
                <a16:creationId xmlns:a16="http://schemas.microsoft.com/office/drawing/2014/main" id="{AB6408DF-3580-A542-A614-CCB51F102C84}"/>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5" name="Marcador de pie de página 4">
            <a:extLst>
              <a:ext uri="{FF2B5EF4-FFF2-40B4-BE49-F238E27FC236}">
                <a16:creationId xmlns:a16="http://schemas.microsoft.com/office/drawing/2014/main" id="{57278BEF-957B-7E4C-9279-B5B3EF279FBA}"/>
              </a:ext>
            </a:extLst>
          </p:cNvPr>
          <p:cNvSpPr>
            <a:spLocks noGrp="1"/>
          </p:cNvSpPr>
          <p:nvPr>
            <p:ph type="ftr" sz="quarter" idx="11"/>
          </p:nvPr>
        </p:nvSpPr>
        <p:spPr/>
        <p:txBody>
          <a:bodyPr/>
          <a:lstStyle/>
          <a:p>
            <a:endParaRPr lang="es-EC">
              <a:solidFill>
                <a:prstClr val="black">
                  <a:tint val="75000"/>
                </a:prstClr>
              </a:solidFill>
            </a:endParaRPr>
          </a:p>
        </p:txBody>
      </p:sp>
      <p:sp>
        <p:nvSpPr>
          <p:cNvPr id="6" name="Marcador de número de diapositiva 5">
            <a:extLst>
              <a:ext uri="{FF2B5EF4-FFF2-40B4-BE49-F238E27FC236}">
                <a16:creationId xmlns:a16="http://schemas.microsoft.com/office/drawing/2014/main" id="{330A9D69-3281-EA46-A31C-3D510D05B73C}"/>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2197353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2F63560-4828-4249-8A12-D15A1C41A8FC}"/>
              </a:ext>
            </a:extLst>
          </p:cNvPr>
          <p:cNvSpPr>
            <a:spLocks noGrp="1"/>
          </p:cNvSpPr>
          <p:nvPr>
            <p:ph type="title" orient="vert"/>
          </p:nvPr>
        </p:nvSpPr>
        <p:spPr>
          <a:xfrm>
            <a:off x="6543675" y="273844"/>
            <a:ext cx="1971675" cy="4358879"/>
          </a:xfrm>
        </p:spPr>
        <p:txBody>
          <a:bodyPr vert="eaVert"/>
          <a:lstStyle/>
          <a:p>
            <a:r>
              <a:rPr lang="es-MX"/>
              <a:t>Haz clic para modificar el estilo de título del patrón</a:t>
            </a:r>
            <a:endParaRPr lang="es-EC"/>
          </a:p>
        </p:txBody>
      </p:sp>
      <p:sp>
        <p:nvSpPr>
          <p:cNvPr id="3" name="Marcador de texto vertical 2">
            <a:extLst>
              <a:ext uri="{FF2B5EF4-FFF2-40B4-BE49-F238E27FC236}">
                <a16:creationId xmlns:a16="http://schemas.microsoft.com/office/drawing/2014/main" id="{07B78D4D-6DEC-5F4E-B109-3C1E6DEA503E}"/>
              </a:ext>
            </a:extLst>
          </p:cNvPr>
          <p:cNvSpPr>
            <a:spLocks noGrp="1"/>
          </p:cNvSpPr>
          <p:nvPr>
            <p:ph type="body" orient="vert" idx="1"/>
          </p:nvPr>
        </p:nvSpPr>
        <p:spPr>
          <a:xfrm>
            <a:off x="628650" y="273844"/>
            <a:ext cx="5800725" cy="4358879"/>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fecha 3">
            <a:extLst>
              <a:ext uri="{FF2B5EF4-FFF2-40B4-BE49-F238E27FC236}">
                <a16:creationId xmlns:a16="http://schemas.microsoft.com/office/drawing/2014/main" id="{E0886814-97C6-9242-A478-E1E76B6A2CEE}"/>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5" name="Marcador de pie de página 4">
            <a:extLst>
              <a:ext uri="{FF2B5EF4-FFF2-40B4-BE49-F238E27FC236}">
                <a16:creationId xmlns:a16="http://schemas.microsoft.com/office/drawing/2014/main" id="{B963FC39-C76A-1D4A-AA05-73D20F976F4C}"/>
              </a:ext>
            </a:extLst>
          </p:cNvPr>
          <p:cNvSpPr>
            <a:spLocks noGrp="1"/>
          </p:cNvSpPr>
          <p:nvPr>
            <p:ph type="ftr" sz="quarter" idx="11"/>
          </p:nvPr>
        </p:nvSpPr>
        <p:spPr/>
        <p:txBody>
          <a:bodyPr/>
          <a:lstStyle/>
          <a:p>
            <a:endParaRPr lang="es-EC">
              <a:solidFill>
                <a:prstClr val="black">
                  <a:tint val="75000"/>
                </a:prstClr>
              </a:solidFill>
            </a:endParaRPr>
          </a:p>
        </p:txBody>
      </p:sp>
      <p:sp>
        <p:nvSpPr>
          <p:cNvPr id="6" name="Marcador de número de diapositiva 5">
            <a:extLst>
              <a:ext uri="{FF2B5EF4-FFF2-40B4-BE49-F238E27FC236}">
                <a16:creationId xmlns:a16="http://schemas.microsoft.com/office/drawing/2014/main" id="{F7D25705-EB05-FD4E-BAFF-D769E9DA68BE}"/>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4156496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Roboto"/>
                <a:cs typeface="Roboto"/>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9/12/2025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Roboto"/>
                <a:cs typeface="Roboto"/>
              </a:defRPr>
            </a:lvl1pPr>
          </a:lstStyle>
          <a:p>
            <a:endParaRPr/>
          </a:p>
        </p:txBody>
      </p:sp>
      <p:sp>
        <p:nvSpPr>
          <p:cNvPr id="3" name="Holder 3"/>
          <p:cNvSpPr>
            <a:spLocks noGrp="1"/>
          </p:cNvSpPr>
          <p:nvPr>
            <p:ph sz="half" idx="2"/>
          </p:nvPr>
        </p:nvSpPr>
        <p:spPr>
          <a:xfrm>
            <a:off x="527892" y="1320922"/>
            <a:ext cx="2542540" cy="3096895"/>
          </a:xfrm>
          <a:prstGeom prst="rect">
            <a:avLst/>
          </a:prstGeom>
        </p:spPr>
        <p:txBody>
          <a:bodyPr wrap="square" lIns="0" tIns="0" rIns="0" bIns="0">
            <a:spAutoFit/>
          </a:bodyPr>
          <a:lstStyle>
            <a:lvl1pPr>
              <a:defRPr sz="1800" b="1" i="0">
                <a:solidFill>
                  <a:schemeClr val="tx1"/>
                </a:solidFill>
                <a:latin typeface="Impact"/>
                <a:cs typeface="Impact"/>
              </a:defRPr>
            </a:lvl1pPr>
          </a:lstStyle>
          <a:p>
            <a:endParaRPr/>
          </a:p>
        </p:txBody>
      </p:sp>
      <p:sp>
        <p:nvSpPr>
          <p:cNvPr id="4" name="Holder 4"/>
          <p:cNvSpPr>
            <a:spLocks noGrp="1"/>
          </p:cNvSpPr>
          <p:nvPr>
            <p:ph sz="half" idx="3"/>
          </p:nvPr>
        </p:nvSpPr>
        <p:spPr>
          <a:xfrm>
            <a:off x="4709160" y="1183005"/>
            <a:ext cx="3977640" cy="339471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9/12/2025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Roboto"/>
                <a:cs typeface="Roboto"/>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9/12/2025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9/12/2025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Solo el título">
    <p:spTree>
      <p:nvGrpSpPr>
        <p:cNvPr id="1" name="Shape 21"/>
        <p:cNvGrpSpPr/>
        <p:nvPr/>
      </p:nvGrpSpPr>
      <p:grpSpPr>
        <a:xfrm>
          <a:off x="0" y="0"/>
          <a:ext cx="0" cy="0"/>
          <a:chOff x="0" y="0"/>
          <a:chExt cx="0" cy="0"/>
        </a:xfrm>
      </p:grpSpPr>
      <p:sp>
        <p:nvSpPr>
          <p:cNvPr id="22" name="Google Shape;22;p27"/>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7"/>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7"/>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7"/>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ES" smtClean="0"/>
              <a:pPr/>
              <a:t>‹Nº›</a:t>
            </a:fld>
            <a:endParaRPr lang="es-ES"/>
          </a:p>
        </p:txBody>
      </p:sp>
    </p:spTree>
    <p:extLst>
      <p:ext uri="{BB962C8B-B14F-4D97-AF65-F5344CB8AC3E}">
        <p14:creationId xmlns:p14="http://schemas.microsoft.com/office/powerpoint/2010/main" val="2278625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ECECF3"/>
          </a:solidFill>
          <a:ln/>
        </p:spPr>
      </p:sp>
      <p:sp>
        <p:nvSpPr>
          <p:cNvPr id="3" name="Shape 1"/>
          <p:cNvSpPr/>
          <p:nvPr/>
        </p:nvSpPr>
        <p:spPr>
          <a:xfrm>
            <a:off x="0" y="0"/>
            <a:ext cx="9144000" cy="5143500"/>
          </a:xfrm>
          <a:prstGeom prst="rect">
            <a:avLst/>
          </a:prstGeom>
          <a:solidFill>
            <a:srgbClr val="FFFFFF">
              <a:alpha val="95000"/>
            </a:srgbClr>
          </a:solidFill>
          <a:ln/>
        </p:spPr>
      </p:sp>
      <p:pic>
        <p:nvPicPr>
          <p:cNvPr id="4" name="Image 0" descr="preencoded.png">
            <a:hlinkClick r:id="rId2"/>
          </p:cNvPr>
          <p:cNvPicPr>
            <a:picLocks noChangeAspect="1"/>
          </p:cNvPicPr>
          <p:nvPr/>
        </p:nvPicPr>
        <p:blipFill>
          <a:blip r:embed="rId3"/>
          <a:stretch>
            <a:fillRect/>
          </a:stretch>
        </p:blipFill>
        <p:spPr>
          <a:xfrm>
            <a:off x="8024510" y="4843463"/>
            <a:ext cx="1076628" cy="257175"/>
          </a:xfrm>
          <a:prstGeom prst="rect">
            <a:avLst/>
          </a:prstGeom>
        </p:spPr>
      </p:pic>
    </p:spTree>
    <p:extLst>
      <p:ext uri="{BB962C8B-B14F-4D97-AF65-F5344CB8AC3E}">
        <p14:creationId xmlns:p14="http://schemas.microsoft.com/office/powerpoint/2010/main" val="2987695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3BF82A-E9D2-B944-B42C-FDF8610BDBA2}"/>
              </a:ext>
            </a:extLst>
          </p:cNvPr>
          <p:cNvSpPr>
            <a:spLocks noGrp="1"/>
          </p:cNvSpPr>
          <p:nvPr>
            <p:ph type="ctrTitle"/>
          </p:nvPr>
        </p:nvSpPr>
        <p:spPr>
          <a:xfrm>
            <a:off x="1143000" y="841772"/>
            <a:ext cx="6858000" cy="1790700"/>
          </a:xfrm>
        </p:spPr>
        <p:txBody>
          <a:bodyPr anchor="b"/>
          <a:lstStyle>
            <a:lvl1pPr algn="ctr">
              <a:defRPr sz="4500"/>
            </a:lvl1pPr>
          </a:lstStyle>
          <a:p>
            <a:r>
              <a:rPr lang="es-MX"/>
              <a:t>Haz clic para modificar el estilo de título del patrón</a:t>
            </a:r>
            <a:endParaRPr lang="es-EC"/>
          </a:p>
        </p:txBody>
      </p:sp>
      <p:sp>
        <p:nvSpPr>
          <p:cNvPr id="3" name="Subtítulo 2">
            <a:extLst>
              <a:ext uri="{FF2B5EF4-FFF2-40B4-BE49-F238E27FC236}">
                <a16:creationId xmlns:a16="http://schemas.microsoft.com/office/drawing/2014/main" id="{E7488DA6-9BF1-7C4C-9745-61F3D3122E06}"/>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MX"/>
              <a:t>Haz clic para editar el estilo de subtítulo del patrón</a:t>
            </a:r>
            <a:endParaRPr lang="es-EC"/>
          </a:p>
        </p:txBody>
      </p:sp>
      <p:sp>
        <p:nvSpPr>
          <p:cNvPr id="4" name="Marcador de fecha 3">
            <a:extLst>
              <a:ext uri="{FF2B5EF4-FFF2-40B4-BE49-F238E27FC236}">
                <a16:creationId xmlns:a16="http://schemas.microsoft.com/office/drawing/2014/main" id="{A9759FE9-86EE-9F4A-BA7D-E315A3CD355B}"/>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5" name="Marcador de pie de página 4">
            <a:extLst>
              <a:ext uri="{FF2B5EF4-FFF2-40B4-BE49-F238E27FC236}">
                <a16:creationId xmlns:a16="http://schemas.microsoft.com/office/drawing/2014/main" id="{6689C7DD-C090-964E-B550-E379F50BD498}"/>
              </a:ext>
            </a:extLst>
          </p:cNvPr>
          <p:cNvSpPr>
            <a:spLocks noGrp="1"/>
          </p:cNvSpPr>
          <p:nvPr>
            <p:ph type="ftr" sz="quarter" idx="11"/>
          </p:nvPr>
        </p:nvSpPr>
        <p:spPr/>
        <p:txBody>
          <a:bodyPr/>
          <a:lstStyle/>
          <a:p>
            <a:endParaRPr lang="es-EC">
              <a:solidFill>
                <a:prstClr val="black">
                  <a:tint val="75000"/>
                </a:prstClr>
              </a:solidFill>
            </a:endParaRPr>
          </a:p>
        </p:txBody>
      </p:sp>
      <p:sp>
        <p:nvSpPr>
          <p:cNvPr id="6" name="Marcador de número de diapositiva 5">
            <a:extLst>
              <a:ext uri="{FF2B5EF4-FFF2-40B4-BE49-F238E27FC236}">
                <a16:creationId xmlns:a16="http://schemas.microsoft.com/office/drawing/2014/main" id="{09EB46A7-AD9F-4E45-831B-A94842D4F4B6}"/>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1039545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5F44CA-C3D6-5443-AC70-0A2EE0C03F3B}"/>
              </a:ext>
            </a:extLst>
          </p:cNvPr>
          <p:cNvSpPr>
            <a:spLocks noGrp="1"/>
          </p:cNvSpPr>
          <p:nvPr>
            <p:ph type="title"/>
          </p:nvPr>
        </p:nvSpPr>
        <p:spPr/>
        <p:txBody>
          <a:bodyPr/>
          <a:lstStyle/>
          <a:p>
            <a:r>
              <a:rPr lang="es-MX"/>
              <a:t>Haz clic para modificar el estilo de título del patrón</a:t>
            </a:r>
            <a:endParaRPr lang="es-EC"/>
          </a:p>
        </p:txBody>
      </p:sp>
      <p:sp>
        <p:nvSpPr>
          <p:cNvPr id="3" name="Marcador de contenido 2">
            <a:extLst>
              <a:ext uri="{FF2B5EF4-FFF2-40B4-BE49-F238E27FC236}">
                <a16:creationId xmlns:a16="http://schemas.microsoft.com/office/drawing/2014/main" id="{1BAC76EB-4DCD-4847-8E48-63E4129BBC03}"/>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fecha 3">
            <a:extLst>
              <a:ext uri="{FF2B5EF4-FFF2-40B4-BE49-F238E27FC236}">
                <a16:creationId xmlns:a16="http://schemas.microsoft.com/office/drawing/2014/main" id="{9B730A60-48AB-594B-B81A-CFF686542CD1}"/>
              </a:ext>
            </a:extLst>
          </p:cNvPr>
          <p:cNvSpPr>
            <a:spLocks noGrp="1"/>
          </p:cNvSpPr>
          <p:nvPr>
            <p:ph type="dt" sz="half" idx="10"/>
          </p:nvPr>
        </p:nvSpPr>
        <p:spPr/>
        <p:txBody>
          <a:body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5" name="Marcador de pie de página 4">
            <a:extLst>
              <a:ext uri="{FF2B5EF4-FFF2-40B4-BE49-F238E27FC236}">
                <a16:creationId xmlns:a16="http://schemas.microsoft.com/office/drawing/2014/main" id="{C10941DD-5E2F-DD41-9F58-8DFB21E0A155}"/>
              </a:ext>
            </a:extLst>
          </p:cNvPr>
          <p:cNvSpPr>
            <a:spLocks noGrp="1"/>
          </p:cNvSpPr>
          <p:nvPr>
            <p:ph type="ftr" sz="quarter" idx="11"/>
          </p:nvPr>
        </p:nvSpPr>
        <p:spPr/>
        <p:txBody>
          <a:bodyPr/>
          <a:lstStyle/>
          <a:p>
            <a:endParaRPr lang="es-EC">
              <a:solidFill>
                <a:prstClr val="black">
                  <a:tint val="75000"/>
                </a:prstClr>
              </a:solidFill>
            </a:endParaRPr>
          </a:p>
        </p:txBody>
      </p:sp>
      <p:sp>
        <p:nvSpPr>
          <p:cNvPr id="6" name="Marcador de número de diapositiva 5">
            <a:extLst>
              <a:ext uri="{FF2B5EF4-FFF2-40B4-BE49-F238E27FC236}">
                <a16:creationId xmlns:a16="http://schemas.microsoft.com/office/drawing/2014/main" id="{2E1F165F-FEBE-F443-A7A5-B35E562F68C7}"/>
              </a:ext>
            </a:extLst>
          </p:cNvPr>
          <p:cNvSpPr>
            <a:spLocks noGrp="1"/>
          </p:cNvSpPr>
          <p:nvPr>
            <p:ph type="sldNum" sz="quarter" idx="12"/>
          </p:nvPr>
        </p:nvSpPr>
        <p:spPr/>
        <p:txBody>
          <a:body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1357244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srcRect/>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105283" y="2132982"/>
            <a:ext cx="2933433" cy="574039"/>
          </a:xfrm>
          <a:prstGeom prst="rect">
            <a:avLst/>
          </a:prstGeom>
        </p:spPr>
        <p:txBody>
          <a:bodyPr wrap="square" lIns="0" tIns="0" rIns="0" bIns="0">
            <a:spAutoFit/>
          </a:bodyPr>
          <a:lstStyle>
            <a:lvl1pPr>
              <a:defRPr sz="3600" b="1" i="0">
                <a:solidFill>
                  <a:schemeClr val="tx1"/>
                </a:solidFill>
                <a:latin typeface="Roboto"/>
                <a:cs typeface="Roboto"/>
              </a:defRPr>
            </a:lvl1pPr>
          </a:lstStyle>
          <a:p>
            <a:endParaRPr/>
          </a:p>
        </p:txBody>
      </p:sp>
      <p:sp>
        <p:nvSpPr>
          <p:cNvPr id="3" name="Holder 3"/>
          <p:cNvSpPr>
            <a:spLocks noGrp="1"/>
          </p:cNvSpPr>
          <p:nvPr>
            <p:ph type="body" idx="1"/>
          </p:nvPr>
        </p:nvSpPr>
        <p:spPr>
          <a:xfrm>
            <a:off x="320749" y="1247705"/>
            <a:ext cx="8502500" cy="277241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4783455"/>
            <a:ext cx="2926080" cy="257175"/>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3455"/>
            <a:ext cx="2103120" cy="257175"/>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9/12/2025</a:t>
            </a:fld>
            <a:endParaRPr lang="en-US"/>
          </a:p>
        </p:txBody>
      </p:sp>
      <p:sp>
        <p:nvSpPr>
          <p:cNvPr id="6" name="Holder 6"/>
          <p:cNvSpPr>
            <a:spLocks noGrp="1"/>
          </p:cNvSpPr>
          <p:nvPr>
            <p:ph type="sldNum" sz="quarter" idx="7"/>
          </p:nvPr>
        </p:nvSpPr>
        <p:spPr>
          <a:xfrm>
            <a:off x="6583680" y="4783455"/>
            <a:ext cx="2103120" cy="25717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32EFFED-B5C5-B44B-B3EC-7307A107F84B}"/>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s-MX"/>
              <a:t>Haz clic para modificar el estilo de título del patrón</a:t>
            </a:r>
            <a:endParaRPr lang="es-EC"/>
          </a:p>
        </p:txBody>
      </p:sp>
      <p:sp>
        <p:nvSpPr>
          <p:cNvPr id="3" name="Marcador de texto 2">
            <a:extLst>
              <a:ext uri="{FF2B5EF4-FFF2-40B4-BE49-F238E27FC236}">
                <a16:creationId xmlns:a16="http://schemas.microsoft.com/office/drawing/2014/main" id="{D6F89271-E0E9-8042-888A-7C92F1E7118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C"/>
          </a:p>
        </p:txBody>
      </p:sp>
      <p:sp>
        <p:nvSpPr>
          <p:cNvPr id="4" name="Marcador de fecha 3">
            <a:extLst>
              <a:ext uri="{FF2B5EF4-FFF2-40B4-BE49-F238E27FC236}">
                <a16:creationId xmlns:a16="http://schemas.microsoft.com/office/drawing/2014/main" id="{249DFC6F-41A3-8B4F-9D92-2DBBC690204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449B004-F8D5-9E47-A64C-DC6979D416A3}" type="datetimeFigureOut">
              <a:rPr lang="es-EC" smtClean="0">
                <a:solidFill>
                  <a:prstClr val="black">
                    <a:tint val="75000"/>
                  </a:prstClr>
                </a:solidFill>
              </a:rPr>
              <a:pPr/>
              <a:t>12/9/2025</a:t>
            </a:fld>
            <a:endParaRPr lang="es-EC">
              <a:solidFill>
                <a:prstClr val="black">
                  <a:tint val="75000"/>
                </a:prstClr>
              </a:solidFill>
            </a:endParaRPr>
          </a:p>
        </p:txBody>
      </p:sp>
      <p:sp>
        <p:nvSpPr>
          <p:cNvPr id="5" name="Marcador de pie de página 4">
            <a:extLst>
              <a:ext uri="{FF2B5EF4-FFF2-40B4-BE49-F238E27FC236}">
                <a16:creationId xmlns:a16="http://schemas.microsoft.com/office/drawing/2014/main" id="{E493FD95-A0C2-C546-8D3F-5DBCDE1105BE}"/>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C">
              <a:solidFill>
                <a:prstClr val="black">
                  <a:tint val="75000"/>
                </a:prstClr>
              </a:solidFill>
            </a:endParaRPr>
          </a:p>
        </p:txBody>
      </p:sp>
      <p:sp>
        <p:nvSpPr>
          <p:cNvPr id="6" name="Marcador de número de diapositiva 5">
            <a:extLst>
              <a:ext uri="{FF2B5EF4-FFF2-40B4-BE49-F238E27FC236}">
                <a16:creationId xmlns:a16="http://schemas.microsoft.com/office/drawing/2014/main" id="{69E51491-110C-CF40-BEA4-E5A25099CAF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C881632-E2B8-F846-AC36-16472488FDAA}" type="slidenum">
              <a:rPr lang="es-EC" smtClean="0">
                <a:solidFill>
                  <a:prstClr val="black">
                    <a:tint val="75000"/>
                  </a:prstClr>
                </a:solidFill>
              </a:rPr>
              <a:pPr/>
              <a:t>‹Nº›</a:t>
            </a:fld>
            <a:endParaRPr lang="es-EC">
              <a:solidFill>
                <a:prstClr val="black">
                  <a:tint val="75000"/>
                </a:prstClr>
              </a:solidFill>
            </a:endParaRPr>
          </a:p>
        </p:txBody>
      </p:sp>
    </p:spTree>
    <p:extLst>
      <p:ext uri="{BB962C8B-B14F-4D97-AF65-F5344CB8AC3E}">
        <p14:creationId xmlns:p14="http://schemas.microsoft.com/office/powerpoint/2010/main" val="400996392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C"/>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sv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74E1D3-8107-1E4D-8DB7-096601B42F81}"/>
              </a:ext>
            </a:extLst>
          </p:cNvPr>
          <p:cNvSpPr>
            <a:spLocks noGrp="1"/>
          </p:cNvSpPr>
          <p:nvPr>
            <p:ph type="ctrTitle"/>
          </p:nvPr>
        </p:nvSpPr>
        <p:spPr>
          <a:xfrm>
            <a:off x="3039762" y="773192"/>
            <a:ext cx="3549479" cy="1790700"/>
          </a:xfrm>
        </p:spPr>
        <p:txBody>
          <a:bodyPr anchor="b">
            <a:normAutofit/>
          </a:bodyPr>
          <a:lstStyle/>
          <a:p>
            <a:pPr algn="l">
              <a:lnSpc>
                <a:spcPct val="100000"/>
              </a:lnSpc>
            </a:pPr>
            <a:r>
              <a:rPr lang="es-EC" sz="3000" b="1" dirty="0">
                <a:solidFill>
                  <a:srgbClr val="1C3188"/>
                </a:solidFill>
                <a:latin typeface="Arial" panose="020B0604020202020204" pitchFamily="34" charset="0"/>
                <a:cs typeface="Arial" panose="020B0604020202020204" pitchFamily="34" charset="0"/>
              </a:rPr>
              <a:t>Finanzas Corporativas para (Contadores)</a:t>
            </a:r>
          </a:p>
        </p:txBody>
      </p:sp>
      <p:sp>
        <p:nvSpPr>
          <p:cNvPr id="3" name="Subtítulo 2">
            <a:extLst>
              <a:ext uri="{FF2B5EF4-FFF2-40B4-BE49-F238E27FC236}">
                <a16:creationId xmlns:a16="http://schemas.microsoft.com/office/drawing/2014/main" id="{DEABF986-1251-9F4B-AC36-F5FB2ECACF58}"/>
              </a:ext>
            </a:extLst>
          </p:cNvPr>
          <p:cNvSpPr>
            <a:spLocks noGrp="1"/>
          </p:cNvSpPr>
          <p:nvPr>
            <p:ph type="subTitle" idx="1"/>
          </p:nvPr>
        </p:nvSpPr>
        <p:spPr>
          <a:xfrm>
            <a:off x="3039761" y="2701529"/>
            <a:ext cx="3549479" cy="616261"/>
          </a:xfrm>
        </p:spPr>
        <p:txBody>
          <a:bodyPr/>
          <a:lstStyle/>
          <a:p>
            <a:pPr algn="l"/>
            <a:r>
              <a:rPr lang="es-EC" dirty="0">
                <a:latin typeface="Arial" panose="020B0604020202020204" pitchFamily="34" charset="0"/>
                <a:cs typeface="Arial" panose="020B0604020202020204" pitchFamily="34" charset="0"/>
              </a:rPr>
              <a:t>Finanzas Corporativas</a:t>
            </a:r>
          </a:p>
        </p:txBody>
      </p:sp>
    </p:spTree>
    <p:extLst>
      <p:ext uri="{BB962C8B-B14F-4D97-AF65-F5344CB8AC3E}">
        <p14:creationId xmlns:p14="http://schemas.microsoft.com/office/powerpoint/2010/main" val="2356902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5898" y="290414"/>
            <a:ext cx="8503374" cy="453970"/>
          </a:xfrm>
          <a:prstGeom prst="rect">
            <a:avLst/>
          </a:prstGeom>
        </p:spPr>
        <p:txBody>
          <a:bodyPr vert="horz" wrap="square" lIns="0" tIns="81280" rIns="0" bIns="0" rtlCol="0">
            <a:spAutoFit/>
          </a:bodyPr>
          <a:lstStyle/>
          <a:p>
            <a:pPr marL="12700" marR="5080" algn="ctr">
              <a:lnSpc>
                <a:spcPts val="2320"/>
              </a:lnSpc>
              <a:spcBef>
                <a:spcPts val="640"/>
              </a:spcBef>
            </a:pPr>
            <a:r>
              <a:rPr lang="es-ES" dirty="0">
                <a:solidFill>
                  <a:srgbClr val="002060"/>
                </a:solidFill>
                <a:latin typeface="Source Sans Pro"/>
                <a:ea typeface="Source Sans Pro"/>
              </a:rPr>
              <a:t>Balance General: Lectura Financiera</a:t>
            </a:r>
            <a:endParaRPr lang="es-ES">
              <a:solidFill>
                <a:srgbClr val="002060"/>
              </a:solidFill>
              <a:latin typeface="Source Sans Pro"/>
              <a:ea typeface="Source Sans Pro"/>
              <a:cs typeface="Arial" panose="020B0604020202020204" pitchFamily="34" charset="0"/>
            </a:endParaRPr>
          </a:p>
        </p:txBody>
      </p:sp>
      <p:sp>
        <p:nvSpPr>
          <p:cNvPr id="14" name="Google Shape;272;p9"/>
          <p:cNvSpPr/>
          <p:nvPr/>
        </p:nvSpPr>
        <p:spPr>
          <a:xfrm>
            <a:off x="590819" y="1088660"/>
            <a:ext cx="3200347" cy="2510184"/>
          </a:xfrm>
          <a:prstGeom prst="ellipse">
            <a:avLst/>
          </a:prstGeom>
          <a:ln>
            <a:solidFill>
              <a:schemeClr val="tx1"/>
            </a:solidFill>
            <a:headEnd type="none" w="sm" len="sm"/>
            <a:tailEnd type="none" w="sm" len="sm"/>
          </a:ln>
        </p:spPr>
        <p:style>
          <a:lnRef idx="2">
            <a:schemeClr val="accent6"/>
          </a:lnRef>
          <a:fillRef idx="1">
            <a:schemeClr val="lt1"/>
          </a:fillRef>
          <a:effectRef idx="0">
            <a:schemeClr val="accent6"/>
          </a:effectRef>
          <a:fontRef idx="minor">
            <a:schemeClr val="dk1"/>
          </a:fontRef>
        </p:style>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Source Sans Pro"/>
              <a:ea typeface="Source Sans Pro"/>
              <a:cs typeface="Calibri"/>
              <a:sym typeface="Calibri"/>
            </a:endParaRPr>
          </a:p>
        </p:txBody>
      </p:sp>
      <p:sp>
        <p:nvSpPr>
          <p:cNvPr id="15" name="Google Shape;274;p9"/>
          <p:cNvSpPr/>
          <p:nvPr/>
        </p:nvSpPr>
        <p:spPr>
          <a:xfrm>
            <a:off x="3257550" y="927067"/>
            <a:ext cx="2133600" cy="1671167"/>
          </a:xfrm>
          <a:prstGeom prst="ellipse">
            <a:avLst/>
          </a:prstGeom>
          <a:ln>
            <a:solidFill>
              <a:schemeClr val="tx1"/>
            </a:solidFill>
            <a:headEnd type="none" w="sm" len="sm"/>
            <a:tailEnd type="none" w="sm" len="sm"/>
          </a:ln>
        </p:spPr>
        <p:style>
          <a:lnRef idx="2">
            <a:schemeClr val="accent6"/>
          </a:lnRef>
          <a:fillRef idx="1">
            <a:schemeClr val="lt1"/>
          </a:fillRef>
          <a:effectRef idx="0">
            <a:schemeClr val="accent6"/>
          </a:effectRef>
          <a:fontRef idx="minor">
            <a:schemeClr val="dk1"/>
          </a:fontRef>
        </p:style>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Source Sans Pro"/>
              <a:ea typeface="Source Sans Pro"/>
              <a:cs typeface="Calibri"/>
              <a:sym typeface="Calibri"/>
            </a:endParaRPr>
          </a:p>
        </p:txBody>
      </p:sp>
      <p:sp>
        <p:nvSpPr>
          <p:cNvPr id="19" name="Google Shape;274;p9"/>
          <p:cNvSpPr/>
          <p:nvPr/>
        </p:nvSpPr>
        <p:spPr>
          <a:xfrm>
            <a:off x="3257550" y="2232956"/>
            <a:ext cx="2133600" cy="1671167"/>
          </a:xfrm>
          <a:prstGeom prst="ellipse">
            <a:avLst/>
          </a:prstGeom>
          <a:ln>
            <a:solidFill>
              <a:schemeClr val="tx1"/>
            </a:solidFill>
            <a:headEnd type="none" w="sm" len="sm"/>
            <a:tailEnd type="none" w="sm" len="sm"/>
          </a:ln>
        </p:spPr>
        <p:style>
          <a:lnRef idx="2">
            <a:schemeClr val="accent6"/>
          </a:lnRef>
          <a:fillRef idx="1">
            <a:schemeClr val="lt1"/>
          </a:fillRef>
          <a:effectRef idx="0">
            <a:schemeClr val="accent6"/>
          </a:effectRef>
          <a:fontRef idx="minor">
            <a:schemeClr val="dk1"/>
          </a:fontRef>
        </p:style>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273;p9"/>
          <p:cNvSpPr txBox="1"/>
          <p:nvPr/>
        </p:nvSpPr>
        <p:spPr>
          <a:xfrm>
            <a:off x="1031241" y="1940588"/>
            <a:ext cx="2121399" cy="10156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000" b="1" dirty="0">
                <a:solidFill>
                  <a:srgbClr val="0070C0"/>
                </a:solidFill>
                <a:latin typeface="Source Sans Pro"/>
                <a:ea typeface="Source Sans Pro"/>
                <a:cs typeface="Calibri"/>
                <a:sym typeface="Calibri"/>
              </a:rPr>
              <a:t>ACTIVO</a:t>
            </a:r>
          </a:p>
          <a:p>
            <a:pPr marL="0" marR="0" lvl="0" indent="0" algn="ctr" rtl="0">
              <a:spcBef>
                <a:spcPts val="0"/>
              </a:spcBef>
              <a:spcAft>
                <a:spcPts val="0"/>
              </a:spcAft>
              <a:buNone/>
            </a:pPr>
            <a:r>
              <a:rPr lang="es-ES" sz="2000" b="1" dirty="0">
                <a:solidFill>
                  <a:schemeClr val="dk1"/>
                </a:solidFill>
                <a:latin typeface="Source Sans Pro"/>
                <a:ea typeface="Source Sans Pro"/>
                <a:cs typeface="Calibri"/>
                <a:sym typeface="Calibri"/>
              </a:rPr>
              <a:t>(Uso de Recursos)</a:t>
            </a:r>
            <a:endParaRPr sz="2000" dirty="0">
              <a:solidFill>
                <a:srgbClr val="0070C0"/>
              </a:solidFill>
              <a:latin typeface="Source Sans Pro"/>
              <a:ea typeface="Source Sans Pro"/>
              <a:cs typeface="Calibri"/>
              <a:sym typeface="Calibri"/>
            </a:endParaRPr>
          </a:p>
        </p:txBody>
      </p:sp>
      <p:sp>
        <p:nvSpPr>
          <p:cNvPr id="22" name="Google Shape;273;p9"/>
          <p:cNvSpPr txBox="1"/>
          <p:nvPr/>
        </p:nvSpPr>
        <p:spPr>
          <a:xfrm>
            <a:off x="3269751" y="1306885"/>
            <a:ext cx="2121399" cy="10156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000" b="1" dirty="0">
                <a:solidFill>
                  <a:srgbClr val="0070C0"/>
                </a:solidFill>
                <a:latin typeface="Source Sans Pro"/>
                <a:ea typeface="Source Sans Pro"/>
                <a:cs typeface="Calibri"/>
                <a:sym typeface="Calibri"/>
              </a:rPr>
              <a:t>PASIVO</a:t>
            </a:r>
          </a:p>
          <a:p>
            <a:pPr marL="0" marR="0" lvl="0" indent="0" algn="ctr" rtl="0">
              <a:spcBef>
                <a:spcPts val="0"/>
              </a:spcBef>
              <a:spcAft>
                <a:spcPts val="0"/>
              </a:spcAft>
              <a:buNone/>
            </a:pPr>
            <a:r>
              <a:rPr lang="es-ES" sz="2000" b="1" dirty="0">
                <a:solidFill>
                  <a:schemeClr val="dk1"/>
                </a:solidFill>
                <a:latin typeface="Source Sans Pro"/>
                <a:ea typeface="Source Sans Pro"/>
                <a:cs typeface="Calibri"/>
                <a:sym typeface="Calibri"/>
              </a:rPr>
              <a:t>(Recursos Ajenos)</a:t>
            </a:r>
            <a:endParaRPr sz="2000" dirty="0">
              <a:solidFill>
                <a:srgbClr val="0070C0"/>
              </a:solidFill>
              <a:latin typeface="Source Sans Pro"/>
              <a:ea typeface="Source Sans Pro"/>
              <a:cs typeface="Calibri"/>
              <a:sym typeface="Calibri"/>
            </a:endParaRPr>
          </a:p>
        </p:txBody>
      </p:sp>
      <p:sp>
        <p:nvSpPr>
          <p:cNvPr id="23" name="Google Shape;273;p9"/>
          <p:cNvSpPr txBox="1"/>
          <p:nvPr/>
        </p:nvSpPr>
        <p:spPr>
          <a:xfrm>
            <a:off x="3269751" y="2648434"/>
            <a:ext cx="2121399" cy="10156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000" b="1" dirty="0">
                <a:solidFill>
                  <a:srgbClr val="0070C0"/>
                </a:solidFill>
                <a:latin typeface="Source Sans Pro"/>
                <a:ea typeface="Source Sans Pro"/>
                <a:cs typeface="Calibri"/>
                <a:sym typeface="Calibri"/>
              </a:rPr>
              <a:t>PATRIMONIO</a:t>
            </a:r>
          </a:p>
          <a:p>
            <a:pPr marL="0" marR="0" lvl="0" indent="0" algn="ctr" rtl="0">
              <a:spcBef>
                <a:spcPts val="0"/>
              </a:spcBef>
              <a:spcAft>
                <a:spcPts val="0"/>
              </a:spcAft>
              <a:buNone/>
            </a:pPr>
            <a:r>
              <a:rPr lang="es-ES" sz="2000" b="1" dirty="0">
                <a:solidFill>
                  <a:schemeClr val="dk1"/>
                </a:solidFill>
                <a:latin typeface="Source Sans Pro"/>
                <a:ea typeface="Source Sans Pro"/>
                <a:cs typeface="Calibri"/>
                <a:sym typeface="Calibri"/>
              </a:rPr>
              <a:t>(Recursos Propios)</a:t>
            </a:r>
            <a:endParaRPr sz="2000" dirty="0">
              <a:solidFill>
                <a:srgbClr val="0070C0"/>
              </a:solidFill>
              <a:latin typeface="Source Sans Pro"/>
              <a:ea typeface="Source Sans Pro"/>
              <a:cs typeface="Calibri"/>
              <a:sym typeface="Calibri"/>
            </a:endParaRPr>
          </a:p>
        </p:txBody>
      </p:sp>
      <p:sp>
        <p:nvSpPr>
          <p:cNvPr id="24" name="object 3"/>
          <p:cNvSpPr txBox="1"/>
          <p:nvPr/>
        </p:nvSpPr>
        <p:spPr>
          <a:xfrm>
            <a:off x="5175642" y="1555534"/>
            <a:ext cx="3794742" cy="1232389"/>
          </a:xfrm>
          <a:prstGeom prst="rect">
            <a:avLst/>
          </a:prstGeom>
        </p:spPr>
        <p:txBody>
          <a:bodyPr vert="horz" wrap="square" lIns="0" tIns="123190" rIns="0" bIns="0" rtlCol="0">
            <a:spAutoFit/>
          </a:bodyPr>
          <a:lstStyle/>
          <a:p>
            <a:pPr marL="469265" lvl="1">
              <a:spcBef>
                <a:spcPts val="970"/>
              </a:spcBef>
              <a:tabLst>
                <a:tab pos="347980" algn="l"/>
                <a:tab pos="349250" algn="l"/>
              </a:tabLst>
            </a:pPr>
            <a:r>
              <a:rPr lang="es-ES" b="1" spc="-5" dirty="0">
                <a:latin typeface="Source Sans Pro"/>
                <a:ea typeface="Source Sans Pro"/>
                <a:cs typeface="Arial"/>
              </a:rPr>
              <a:t>La forma mas sencilla de conocer la “Estructura Financiera de la Empresa” a través del </a:t>
            </a:r>
            <a:r>
              <a:rPr lang="es-ES" b="1" spc="-5" dirty="0">
                <a:solidFill>
                  <a:srgbClr val="0070C0"/>
                </a:solidFill>
                <a:latin typeface="Source Sans Pro"/>
                <a:ea typeface="Source Sans Pro"/>
                <a:cs typeface="Arial"/>
              </a:rPr>
              <a:t>ESTADO DE SITUACIÓN FINANCIERA</a:t>
            </a:r>
            <a:endParaRPr dirty="0">
              <a:solidFill>
                <a:srgbClr val="0070C0"/>
              </a:solidFill>
              <a:latin typeface="Source Sans Pro"/>
              <a:ea typeface="Source Sans Pro"/>
              <a:cs typeface="Arial" panose="020B0604020202020204" pitchFamily="34" charset="0"/>
            </a:endParaRPr>
          </a:p>
        </p:txBody>
      </p:sp>
      <p:sp>
        <p:nvSpPr>
          <p:cNvPr id="18" name="object 2"/>
          <p:cNvSpPr txBox="1">
            <a:spLocks/>
          </p:cNvSpPr>
          <p:nvPr/>
        </p:nvSpPr>
        <p:spPr>
          <a:xfrm>
            <a:off x="963373" y="3869355"/>
            <a:ext cx="2651477" cy="453970"/>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000" b="0" kern="0" dirty="0">
                <a:solidFill>
                  <a:srgbClr val="FF0000"/>
                </a:solidFill>
                <a:latin typeface="Source Sans Pro"/>
                <a:ea typeface="Source Sans Pro"/>
              </a:rPr>
              <a:t>Como se utilizan</a:t>
            </a:r>
            <a:r>
              <a:rPr lang="es-ES" sz="2000" b="0" kern="0" dirty="0">
                <a:solidFill>
                  <a:srgbClr val="0070C0"/>
                </a:solidFill>
                <a:latin typeface="Source Sans Pro"/>
                <a:ea typeface="Source Sans Pro"/>
              </a:rPr>
              <a:t>            </a:t>
            </a:r>
            <a:endParaRPr lang="es-ES" sz="2000" kern="0" dirty="0">
              <a:solidFill>
                <a:srgbClr val="0070C0"/>
              </a:solidFill>
              <a:latin typeface="Source Sans Pro"/>
              <a:ea typeface="Source Sans Pro"/>
              <a:cs typeface="Arial" panose="020B0604020202020204" pitchFamily="34" charset="0"/>
            </a:endParaRPr>
          </a:p>
        </p:txBody>
      </p:sp>
      <p:sp>
        <p:nvSpPr>
          <p:cNvPr id="20" name="object 2"/>
          <p:cNvSpPr txBox="1">
            <a:spLocks/>
          </p:cNvSpPr>
          <p:nvPr/>
        </p:nvSpPr>
        <p:spPr>
          <a:xfrm>
            <a:off x="3207185" y="3872107"/>
            <a:ext cx="2651477" cy="453970"/>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000" b="0" kern="0" dirty="0">
                <a:solidFill>
                  <a:srgbClr val="FF0000"/>
                </a:solidFill>
                <a:latin typeface="Source Sans Pro"/>
                <a:ea typeface="Source Sans Pro"/>
              </a:rPr>
              <a:t>De donde proceden</a:t>
            </a:r>
            <a:endParaRPr lang="es-ES" sz="2000" kern="0" dirty="0">
              <a:solidFill>
                <a:srgbClr val="FF0000"/>
              </a:solidFill>
              <a:latin typeface="Source Sans Pro"/>
              <a:ea typeface="Source Sans Pro"/>
              <a:cs typeface="Arial" panose="020B0604020202020204" pitchFamily="34" charset="0"/>
            </a:endParaRPr>
          </a:p>
        </p:txBody>
      </p:sp>
      <p:sp>
        <p:nvSpPr>
          <p:cNvPr id="26" name="object 2"/>
          <p:cNvSpPr txBox="1">
            <a:spLocks/>
          </p:cNvSpPr>
          <p:nvPr/>
        </p:nvSpPr>
        <p:spPr>
          <a:xfrm>
            <a:off x="6096000" y="3726503"/>
            <a:ext cx="2651477" cy="748923"/>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000" b="0" kern="0" dirty="0">
                <a:solidFill>
                  <a:srgbClr val="0070C0"/>
                </a:solidFill>
              </a:rPr>
              <a:t>NIIF Concepto de Activo</a:t>
            </a:r>
            <a:endParaRPr lang="es-ES" sz="2000" kern="0" dirty="0">
              <a:solidFill>
                <a:srgbClr val="0070C0"/>
              </a:solidFill>
              <a:latin typeface="Trebuchet MS" panose="020B0603020202020204" pitchFamily="34" charset="0"/>
              <a:cs typeface="Arial" panose="020B0604020202020204" pitchFamily="34" charset="0"/>
            </a:endParaRPr>
          </a:p>
        </p:txBody>
      </p:sp>
    </p:spTree>
    <p:extLst>
      <p:ext uri="{BB962C8B-B14F-4D97-AF65-F5344CB8AC3E}">
        <p14:creationId xmlns:p14="http://schemas.microsoft.com/office/powerpoint/2010/main" val="166994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9" grpId="0" animBg="1"/>
      <p:bldP spid="21" grpId="0"/>
      <p:bldP spid="22" grpId="0"/>
      <p:bldP spid="23" grpId="0"/>
      <p:bldP spid="18" grpId="0"/>
      <p:bldP spid="20"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9591" y="523247"/>
            <a:ext cx="8503374"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Balance General: Lectura Financiera</a:t>
            </a:r>
            <a:endParaRPr dirty="0">
              <a:solidFill>
                <a:srgbClr val="002060"/>
              </a:solidFill>
              <a:latin typeface="Source Sans Pro"/>
              <a:ea typeface="Source Sans Pro"/>
            </a:endParaRPr>
          </a:p>
        </p:txBody>
      </p:sp>
      <p:grpSp>
        <p:nvGrpSpPr>
          <p:cNvPr id="3" name="object 3"/>
          <p:cNvGrpSpPr/>
          <p:nvPr/>
        </p:nvGrpSpPr>
        <p:grpSpPr>
          <a:xfrm>
            <a:off x="6938836" y="4442366"/>
            <a:ext cx="2092917" cy="700519"/>
            <a:chOff x="6938836" y="4442366"/>
            <a:chExt cx="2092917" cy="700519"/>
          </a:xfrm>
        </p:grpSpPr>
        <p:sp>
          <p:nvSpPr>
            <p:cNvPr id="5" name="object 5"/>
            <p:cNvSpPr/>
            <p:nvPr/>
          </p:nvSpPr>
          <p:spPr>
            <a:xfrm>
              <a:off x="6938836" y="4570115"/>
              <a:ext cx="613410" cy="572770"/>
            </a:xfrm>
            <a:custGeom>
              <a:avLst/>
              <a:gdLst/>
              <a:ahLst/>
              <a:cxnLst/>
              <a:rect l="l" t="t" r="r" b="b"/>
              <a:pathLst>
                <a:path w="613409" h="572770">
                  <a:moveTo>
                    <a:pt x="613198" y="572698"/>
                  </a:moveTo>
                  <a:lnTo>
                    <a:pt x="0" y="572698"/>
                  </a:lnTo>
                  <a:lnTo>
                    <a:pt x="306599" y="0"/>
                  </a:lnTo>
                  <a:lnTo>
                    <a:pt x="613198" y="572698"/>
                  </a:lnTo>
                  <a:close/>
                </a:path>
              </a:pathLst>
            </a:custGeom>
            <a:solidFill>
              <a:srgbClr val="FFFFFF"/>
            </a:solidFill>
          </p:spPr>
          <p:txBody>
            <a:bodyPr wrap="square" lIns="0" tIns="0" rIns="0" bIns="0" rtlCol="0"/>
            <a:lstStyle/>
            <a:p>
              <a:endParaRPr/>
            </a:p>
          </p:txBody>
        </p:sp>
        <p:sp>
          <p:nvSpPr>
            <p:cNvPr id="6" name="object 6"/>
            <p:cNvSpPr/>
            <p:nvPr/>
          </p:nvSpPr>
          <p:spPr>
            <a:xfrm>
              <a:off x="7149785" y="4442366"/>
              <a:ext cx="1881968" cy="690898"/>
            </a:xfrm>
            <a:prstGeom prst="rect">
              <a:avLst/>
            </a:prstGeom>
            <a:blipFill>
              <a:blip r:embed="rId2" cstate="print"/>
              <a:stretch>
                <a:fillRect/>
              </a:stretch>
            </a:blipFill>
          </p:spPr>
          <p:txBody>
            <a:bodyPr wrap="square" lIns="0" tIns="0" rIns="0" bIns="0" rtlCol="0"/>
            <a:lstStyle/>
            <a:p>
              <a:endParaRPr/>
            </a:p>
          </p:txBody>
        </p:sp>
      </p:grpSp>
      <p:pic>
        <p:nvPicPr>
          <p:cNvPr id="11" name="Imagen 10"/>
          <p:cNvPicPr>
            <a:picLocks noChangeAspect="1"/>
          </p:cNvPicPr>
          <p:nvPr/>
        </p:nvPicPr>
        <p:blipFill>
          <a:blip r:embed="rId3"/>
          <a:stretch>
            <a:fillRect/>
          </a:stretch>
        </p:blipFill>
        <p:spPr>
          <a:xfrm>
            <a:off x="419238" y="1251777"/>
            <a:ext cx="8225030" cy="2397623"/>
          </a:xfrm>
          <a:prstGeom prst="rect">
            <a:avLst/>
          </a:prstGeom>
        </p:spPr>
      </p:pic>
      <p:sp>
        <p:nvSpPr>
          <p:cNvPr id="20" name="object 2"/>
          <p:cNvSpPr txBox="1">
            <a:spLocks/>
          </p:cNvSpPr>
          <p:nvPr/>
        </p:nvSpPr>
        <p:spPr>
          <a:xfrm>
            <a:off x="705782" y="3624405"/>
            <a:ext cx="3011270" cy="453970"/>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000" b="0" kern="0" dirty="0">
                <a:solidFill>
                  <a:srgbClr val="0070C0"/>
                </a:solidFill>
              </a:rPr>
              <a:t>Por un lado tenemos</a:t>
            </a:r>
            <a:endParaRPr lang="es-ES" sz="2000" kern="0" dirty="0">
              <a:solidFill>
                <a:srgbClr val="0070C0"/>
              </a:solidFill>
              <a:latin typeface="Trebuchet MS" panose="020B0603020202020204" pitchFamily="34" charset="0"/>
              <a:cs typeface="Arial" panose="020B0604020202020204" pitchFamily="34" charset="0"/>
            </a:endParaRPr>
          </a:p>
        </p:txBody>
      </p:sp>
      <p:sp>
        <p:nvSpPr>
          <p:cNvPr id="12" name="object 2"/>
          <p:cNvSpPr txBox="1">
            <a:spLocks/>
          </p:cNvSpPr>
          <p:nvPr/>
        </p:nvSpPr>
        <p:spPr>
          <a:xfrm>
            <a:off x="6279846" y="3649400"/>
            <a:ext cx="2187115" cy="453970"/>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000" b="0" kern="0" dirty="0">
                <a:solidFill>
                  <a:srgbClr val="0070C0"/>
                </a:solidFill>
              </a:rPr>
              <a:t>La Fuente</a:t>
            </a:r>
            <a:endParaRPr lang="es-ES" sz="2000" kern="0" dirty="0">
              <a:solidFill>
                <a:srgbClr val="0070C0"/>
              </a:solidFill>
              <a:latin typeface="Trebuchet MS" panose="020B0603020202020204" pitchFamily="34" charset="0"/>
              <a:cs typeface="Arial" panose="020B0604020202020204" pitchFamily="34" charset="0"/>
            </a:endParaRPr>
          </a:p>
        </p:txBody>
      </p:sp>
      <p:sp>
        <p:nvSpPr>
          <p:cNvPr id="13" name="object 2"/>
          <p:cNvSpPr txBox="1">
            <a:spLocks/>
          </p:cNvSpPr>
          <p:nvPr/>
        </p:nvSpPr>
        <p:spPr>
          <a:xfrm>
            <a:off x="3708663" y="3657580"/>
            <a:ext cx="2187115" cy="453970"/>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000" b="0" kern="0" dirty="0">
                <a:solidFill>
                  <a:srgbClr val="0070C0"/>
                </a:solidFill>
              </a:rPr>
              <a:t>El Uso</a:t>
            </a:r>
            <a:endParaRPr lang="es-ES" sz="2000" kern="0" dirty="0">
              <a:solidFill>
                <a:srgbClr val="0070C0"/>
              </a:solidFill>
              <a:latin typeface="Trebuchet MS" panose="020B0603020202020204" pitchFamily="34" charset="0"/>
              <a:cs typeface="Arial" panose="020B0604020202020204" pitchFamily="34" charset="0"/>
            </a:endParaRPr>
          </a:p>
        </p:txBody>
      </p:sp>
    </p:spTree>
    <p:extLst>
      <p:ext uri="{BB962C8B-B14F-4D97-AF65-F5344CB8AC3E}">
        <p14:creationId xmlns:p14="http://schemas.microsoft.com/office/powerpoint/2010/main" val="75784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0841" y="290414"/>
            <a:ext cx="8503374"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Balance General: Lectura Financiera</a:t>
            </a:r>
            <a:endParaRPr dirty="0">
              <a:solidFill>
                <a:srgbClr val="002060"/>
              </a:solidFill>
              <a:latin typeface="Source Sans Pro"/>
              <a:ea typeface="Source Sans Pro"/>
            </a:endParaRPr>
          </a:p>
        </p:txBody>
      </p:sp>
      <p:sp>
        <p:nvSpPr>
          <p:cNvPr id="4" name="object 3"/>
          <p:cNvSpPr txBox="1"/>
          <p:nvPr/>
        </p:nvSpPr>
        <p:spPr>
          <a:xfrm>
            <a:off x="3438787" y="847771"/>
            <a:ext cx="1285613" cy="401392"/>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b="1" spc="-5" dirty="0">
                <a:solidFill>
                  <a:srgbClr val="FF0000"/>
                </a:solidFill>
                <a:latin typeface="Trebuchet MS" panose="020B0603020202020204" pitchFamily="34" charset="0"/>
                <a:cs typeface="Arial"/>
              </a:rPr>
              <a:t>INVERSIÓN</a:t>
            </a:r>
            <a:endParaRPr b="1" dirty="0">
              <a:solidFill>
                <a:srgbClr val="FF0000"/>
              </a:solidFill>
              <a:latin typeface="Trebuchet MS" panose="020B0603020202020204" pitchFamily="34" charset="0"/>
              <a:cs typeface="Arial"/>
            </a:endParaRPr>
          </a:p>
        </p:txBody>
      </p:sp>
      <p:sp>
        <p:nvSpPr>
          <p:cNvPr id="5" name="object 3"/>
          <p:cNvSpPr txBox="1"/>
          <p:nvPr/>
        </p:nvSpPr>
        <p:spPr>
          <a:xfrm>
            <a:off x="5334000" y="847771"/>
            <a:ext cx="2438400" cy="401392"/>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b="1" spc="-5" dirty="0">
                <a:solidFill>
                  <a:srgbClr val="FF0000"/>
                </a:solidFill>
                <a:latin typeface="Trebuchet MS" panose="020B0603020202020204" pitchFamily="34" charset="0"/>
                <a:cs typeface="Arial"/>
              </a:rPr>
              <a:t>FINANCIAMIENTO</a:t>
            </a:r>
            <a:endParaRPr b="1" dirty="0">
              <a:solidFill>
                <a:srgbClr val="FF0000"/>
              </a:solidFill>
              <a:latin typeface="Trebuchet MS" panose="020B0603020202020204" pitchFamily="34" charset="0"/>
              <a:cs typeface="Arial"/>
            </a:endParaRPr>
          </a:p>
        </p:txBody>
      </p:sp>
      <p:sp>
        <p:nvSpPr>
          <p:cNvPr id="6" name="object 3"/>
          <p:cNvSpPr txBox="1"/>
          <p:nvPr/>
        </p:nvSpPr>
        <p:spPr>
          <a:xfrm>
            <a:off x="3487723" y="3790950"/>
            <a:ext cx="3352800" cy="401392"/>
          </a:xfrm>
          <a:prstGeom prst="rect">
            <a:avLst/>
          </a:prstGeom>
        </p:spPr>
        <p:txBody>
          <a:bodyPr vert="horz" wrap="square" lIns="0" tIns="123190" rIns="0" bIns="0" rtlCol="0">
            <a:spAutoFit/>
          </a:bodyPr>
          <a:lstStyle/>
          <a:p>
            <a:pPr marL="12065" algn="ctr">
              <a:lnSpc>
                <a:spcPct val="100000"/>
              </a:lnSpc>
              <a:spcBef>
                <a:spcPts val="970"/>
              </a:spcBef>
              <a:tabLst>
                <a:tab pos="347980" algn="l"/>
                <a:tab pos="349250" algn="l"/>
              </a:tabLst>
            </a:pPr>
            <a:r>
              <a:rPr lang="es-ES" b="1" spc="-5" dirty="0">
                <a:solidFill>
                  <a:srgbClr val="002060"/>
                </a:solidFill>
                <a:latin typeface="Trebuchet MS" panose="020B0603020202020204" pitchFamily="34" charset="0"/>
                <a:cs typeface="Arial"/>
              </a:rPr>
              <a:t>Análisis Financiero</a:t>
            </a:r>
            <a:endParaRPr b="1" dirty="0">
              <a:solidFill>
                <a:srgbClr val="002060"/>
              </a:solidFill>
              <a:latin typeface="Trebuchet MS" panose="020B0603020202020204" pitchFamily="34" charset="0"/>
              <a:cs typeface="Arial"/>
            </a:endParaRPr>
          </a:p>
        </p:txBody>
      </p:sp>
      <p:pic>
        <p:nvPicPr>
          <p:cNvPr id="9" name="Imagen 8"/>
          <p:cNvPicPr>
            <a:picLocks noChangeAspect="1"/>
          </p:cNvPicPr>
          <p:nvPr/>
        </p:nvPicPr>
        <p:blipFill>
          <a:blip r:embed="rId2"/>
          <a:stretch>
            <a:fillRect/>
          </a:stretch>
        </p:blipFill>
        <p:spPr>
          <a:xfrm>
            <a:off x="151919" y="1701325"/>
            <a:ext cx="1600678" cy="1132683"/>
          </a:xfrm>
          <a:prstGeom prst="rect">
            <a:avLst/>
          </a:prstGeom>
        </p:spPr>
      </p:pic>
      <p:pic>
        <p:nvPicPr>
          <p:cNvPr id="11" name="Imagen 10"/>
          <p:cNvPicPr>
            <a:picLocks noChangeAspect="1"/>
          </p:cNvPicPr>
          <p:nvPr/>
        </p:nvPicPr>
        <p:blipFill>
          <a:blip r:embed="rId3"/>
          <a:stretch>
            <a:fillRect/>
          </a:stretch>
        </p:blipFill>
        <p:spPr>
          <a:xfrm>
            <a:off x="352271" y="2834008"/>
            <a:ext cx="1394034" cy="742194"/>
          </a:xfrm>
          <a:prstGeom prst="rect">
            <a:avLst/>
          </a:prstGeom>
        </p:spPr>
      </p:pic>
      <p:pic>
        <p:nvPicPr>
          <p:cNvPr id="14" name="Imagen 13"/>
          <p:cNvPicPr>
            <a:picLocks noChangeAspect="1"/>
          </p:cNvPicPr>
          <p:nvPr/>
        </p:nvPicPr>
        <p:blipFill>
          <a:blip r:embed="rId4"/>
          <a:stretch>
            <a:fillRect/>
          </a:stretch>
        </p:blipFill>
        <p:spPr>
          <a:xfrm>
            <a:off x="1746305" y="1513561"/>
            <a:ext cx="3309804" cy="2123125"/>
          </a:xfrm>
          <a:prstGeom prst="rect">
            <a:avLst/>
          </a:prstGeom>
        </p:spPr>
      </p:pic>
      <p:pic>
        <p:nvPicPr>
          <p:cNvPr id="16" name="Imagen 15"/>
          <p:cNvPicPr>
            <a:picLocks noChangeAspect="1"/>
          </p:cNvPicPr>
          <p:nvPr/>
        </p:nvPicPr>
        <p:blipFill>
          <a:blip r:embed="rId5"/>
          <a:stretch>
            <a:fillRect/>
          </a:stretch>
        </p:blipFill>
        <p:spPr>
          <a:xfrm>
            <a:off x="5169716" y="1528567"/>
            <a:ext cx="3552867" cy="2093112"/>
          </a:xfrm>
          <a:prstGeom prst="rect">
            <a:avLst/>
          </a:prstGeom>
        </p:spPr>
      </p:pic>
    </p:spTree>
    <p:extLst>
      <p:ext uri="{BB962C8B-B14F-4D97-AF65-F5344CB8AC3E}">
        <p14:creationId xmlns:p14="http://schemas.microsoft.com/office/powerpoint/2010/main" val="2329105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0841" y="290414"/>
            <a:ext cx="8503374"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Balance General: Lectura Financiera</a:t>
            </a:r>
            <a:endParaRPr dirty="0">
              <a:solidFill>
                <a:srgbClr val="002060"/>
              </a:solidFill>
              <a:latin typeface="Source Sans Pro"/>
              <a:ea typeface="Source Sans Pro"/>
            </a:endParaRPr>
          </a:p>
        </p:txBody>
      </p:sp>
      <p:pic>
        <p:nvPicPr>
          <p:cNvPr id="3" name="Imagen 2"/>
          <p:cNvPicPr>
            <a:picLocks noChangeAspect="1"/>
          </p:cNvPicPr>
          <p:nvPr/>
        </p:nvPicPr>
        <p:blipFill>
          <a:blip r:embed="rId2"/>
          <a:stretch>
            <a:fillRect/>
          </a:stretch>
        </p:blipFill>
        <p:spPr>
          <a:xfrm>
            <a:off x="762000" y="1428750"/>
            <a:ext cx="4591050" cy="2286000"/>
          </a:xfrm>
          <a:prstGeom prst="rect">
            <a:avLst/>
          </a:prstGeom>
        </p:spPr>
      </p:pic>
      <p:pic>
        <p:nvPicPr>
          <p:cNvPr id="7" name="Imagen 6"/>
          <p:cNvPicPr>
            <a:picLocks noChangeAspect="1"/>
          </p:cNvPicPr>
          <p:nvPr/>
        </p:nvPicPr>
        <p:blipFill>
          <a:blip r:embed="rId3"/>
          <a:stretch>
            <a:fillRect/>
          </a:stretch>
        </p:blipFill>
        <p:spPr>
          <a:xfrm>
            <a:off x="5257800" y="1504950"/>
            <a:ext cx="3505200" cy="2209800"/>
          </a:xfrm>
          <a:prstGeom prst="rect">
            <a:avLst/>
          </a:prstGeom>
        </p:spPr>
      </p:pic>
      <p:sp>
        <p:nvSpPr>
          <p:cNvPr id="9" name="object 3"/>
          <p:cNvSpPr txBox="1"/>
          <p:nvPr/>
        </p:nvSpPr>
        <p:spPr>
          <a:xfrm>
            <a:off x="3487723" y="3790950"/>
            <a:ext cx="3352800" cy="401392"/>
          </a:xfrm>
          <a:prstGeom prst="rect">
            <a:avLst/>
          </a:prstGeom>
        </p:spPr>
        <p:txBody>
          <a:bodyPr vert="horz" wrap="square" lIns="0" tIns="123190" rIns="0" bIns="0" rtlCol="0">
            <a:spAutoFit/>
          </a:bodyPr>
          <a:lstStyle/>
          <a:p>
            <a:pPr marL="12065" algn="ctr">
              <a:lnSpc>
                <a:spcPct val="100000"/>
              </a:lnSpc>
              <a:spcBef>
                <a:spcPts val="970"/>
              </a:spcBef>
              <a:tabLst>
                <a:tab pos="347980" algn="l"/>
                <a:tab pos="349250" algn="l"/>
              </a:tabLst>
            </a:pPr>
            <a:r>
              <a:rPr lang="es-ES" b="1" spc="-5" dirty="0">
                <a:solidFill>
                  <a:srgbClr val="002060"/>
                </a:solidFill>
                <a:latin typeface="Trebuchet MS" panose="020B0603020202020204" pitchFamily="34" charset="0"/>
                <a:cs typeface="Arial"/>
              </a:rPr>
              <a:t>Análisis Económico Financiero </a:t>
            </a:r>
            <a:endParaRPr b="1" dirty="0">
              <a:solidFill>
                <a:srgbClr val="002060"/>
              </a:solidFill>
              <a:latin typeface="Trebuchet MS" panose="020B0603020202020204" pitchFamily="34" charset="0"/>
              <a:cs typeface="Arial"/>
            </a:endParaRPr>
          </a:p>
        </p:txBody>
      </p:sp>
    </p:spTree>
    <p:extLst>
      <p:ext uri="{BB962C8B-B14F-4D97-AF65-F5344CB8AC3E}">
        <p14:creationId xmlns:p14="http://schemas.microsoft.com/office/powerpoint/2010/main" val="336210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5349" y="353914"/>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PRINCIPIO DE FINANZAS</a:t>
            </a:r>
            <a:endParaRPr dirty="0">
              <a:solidFill>
                <a:srgbClr val="002060"/>
              </a:solidFill>
              <a:latin typeface="Source Sans Pro"/>
              <a:ea typeface="Source Sans Pro"/>
            </a:endParaRPr>
          </a:p>
        </p:txBody>
      </p:sp>
      <p:sp>
        <p:nvSpPr>
          <p:cNvPr id="19" name="object 3"/>
          <p:cNvSpPr txBox="1"/>
          <p:nvPr/>
        </p:nvSpPr>
        <p:spPr>
          <a:xfrm>
            <a:off x="628650" y="1196386"/>
            <a:ext cx="3449686" cy="1355499"/>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sz="4000" b="1" spc="-5" dirty="0">
                <a:latin typeface="Trebuchet MS" panose="020B0603020202020204" pitchFamily="34" charset="0"/>
                <a:cs typeface="Arial"/>
              </a:rPr>
              <a:t>Criterio de Utilidad</a:t>
            </a:r>
            <a:endParaRPr sz="4000" b="1" dirty="0">
              <a:latin typeface="Trebuchet MS" panose="020B0603020202020204" pitchFamily="34" charset="0"/>
              <a:cs typeface="Arial"/>
            </a:endParaRPr>
          </a:p>
        </p:txBody>
      </p:sp>
      <p:sp>
        <p:nvSpPr>
          <p:cNvPr id="20" name="object 3"/>
          <p:cNvSpPr txBox="1"/>
          <p:nvPr/>
        </p:nvSpPr>
        <p:spPr>
          <a:xfrm>
            <a:off x="4680865" y="900378"/>
            <a:ext cx="3449686" cy="2099293"/>
          </a:xfrm>
          <a:prstGeom prst="rect">
            <a:avLst/>
          </a:prstGeom>
        </p:spPr>
        <p:txBody>
          <a:bodyPr vert="horz" wrap="square" lIns="0" tIns="123190" rIns="0" bIns="0" rtlCol="0">
            <a:spAutoFit/>
          </a:bodyPr>
          <a:lstStyle/>
          <a:p>
            <a:pPr marL="469265" lvl="1">
              <a:spcBef>
                <a:spcPts val="970"/>
              </a:spcBef>
              <a:tabLst>
                <a:tab pos="347980" algn="l"/>
                <a:tab pos="349250" algn="l"/>
              </a:tabLst>
            </a:pPr>
            <a:r>
              <a:rPr lang="es-ES" sz="3600" b="1" u="sng" spc="-5" dirty="0">
                <a:latin typeface="Arial"/>
                <a:cs typeface="Arial"/>
              </a:rPr>
              <a:t>Principio:</a:t>
            </a:r>
          </a:p>
          <a:p>
            <a:pPr marL="469265" lvl="1">
              <a:spcBef>
                <a:spcPts val="970"/>
              </a:spcBef>
              <a:tabLst>
                <a:tab pos="347980" algn="l"/>
                <a:tab pos="349250" algn="l"/>
              </a:tabLst>
            </a:pPr>
            <a:r>
              <a:rPr lang="es-ES" sz="2800" spc="-5" dirty="0">
                <a:latin typeface="Trebuchet MS" panose="020B0603020202020204" pitchFamily="34" charset="0"/>
                <a:cs typeface="Arial" panose="020B0604020202020204" pitchFamily="34" charset="0"/>
              </a:rPr>
              <a:t>NO GASTAR MAS DE LO QUE INGRESA</a:t>
            </a:r>
            <a:endParaRPr sz="2800" dirty="0">
              <a:latin typeface="Trebuchet MS" panose="020B0603020202020204" pitchFamily="34" charset="0"/>
              <a:cs typeface="Arial" panose="020B0604020202020204" pitchFamily="34" charset="0"/>
            </a:endParaRPr>
          </a:p>
        </p:txBody>
      </p:sp>
      <p:sp>
        <p:nvSpPr>
          <p:cNvPr id="21" name="object 3"/>
          <p:cNvSpPr txBox="1"/>
          <p:nvPr/>
        </p:nvSpPr>
        <p:spPr>
          <a:xfrm>
            <a:off x="2176487" y="2641956"/>
            <a:ext cx="3449686" cy="2022348"/>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a.) Ingresos      1,000,00</a:t>
            </a:r>
          </a:p>
          <a:p>
            <a:pPr marL="12065">
              <a:lnSpc>
                <a:spcPct val="100000"/>
              </a:lnSpc>
              <a:spcBef>
                <a:spcPts val="970"/>
              </a:spcBef>
              <a:tabLst>
                <a:tab pos="347980" algn="l"/>
                <a:tab pos="349250" algn="l"/>
              </a:tabLst>
            </a:pPr>
            <a:r>
              <a:rPr lang="es-ES" b="1" u="sng" spc="-5" dirty="0">
                <a:latin typeface="Trebuchet MS" panose="020B0603020202020204" pitchFamily="34" charset="0"/>
                <a:cs typeface="Arial"/>
              </a:rPr>
              <a:t>b.) Gastos            500,00</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c.) Utilidad (a-b)  500,00</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d.) Margen (c/a)       50%</a:t>
            </a:r>
          </a:p>
          <a:p>
            <a:pPr marL="12065">
              <a:lnSpc>
                <a:spcPct val="100000"/>
              </a:lnSpc>
              <a:spcBef>
                <a:spcPts val="970"/>
              </a:spcBef>
              <a:tabLst>
                <a:tab pos="347980" algn="l"/>
                <a:tab pos="349250" algn="l"/>
              </a:tabLst>
            </a:pPr>
            <a:endParaRPr b="1" dirty="0">
              <a:latin typeface="Arial"/>
              <a:cs typeface="Arial"/>
            </a:endParaRPr>
          </a:p>
        </p:txBody>
      </p:sp>
    </p:spTree>
    <p:extLst>
      <p:ext uri="{BB962C8B-B14F-4D97-AF65-F5344CB8AC3E}">
        <p14:creationId xmlns:p14="http://schemas.microsoft.com/office/powerpoint/2010/main" val="55050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7515" y="290414"/>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PRINCIPIO DE FINANZAS</a:t>
            </a:r>
            <a:endParaRPr dirty="0">
              <a:solidFill>
                <a:srgbClr val="002060"/>
              </a:solidFill>
              <a:latin typeface="Source Sans Pro"/>
              <a:ea typeface="Source Sans Pro"/>
            </a:endParaRPr>
          </a:p>
        </p:txBody>
      </p:sp>
      <p:sp>
        <p:nvSpPr>
          <p:cNvPr id="19" name="object 3"/>
          <p:cNvSpPr txBox="1"/>
          <p:nvPr/>
        </p:nvSpPr>
        <p:spPr>
          <a:xfrm>
            <a:off x="5213993" y="1440964"/>
            <a:ext cx="3449686" cy="1355499"/>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sz="4000" b="1" spc="-5" dirty="0">
                <a:latin typeface="Trebuchet MS" panose="020B0603020202020204" pitchFamily="34" charset="0"/>
                <a:cs typeface="Arial"/>
              </a:rPr>
              <a:t>Criterio del Flujo</a:t>
            </a:r>
            <a:endParaRPr sz="4000" b="1" dirty="0">
              <a:latin typeface="Trebuchet MS" panose="020B0603020202020204" pitchFamily="34" charset="0"/>
              <a:cs typeface="Arial"/>
            </a:endParaRPr>
          </a:p>
        </p:txBody>
      </p:sp>
      <p:sp>
        <p:nvSpPr>
          <p:cNvPr id="20" name="object 3"/>
          <p:cNvSpPr txBox="1"/>
          <p:nvPr/>
        </p:nvSpPr>
        <p:spPr>
          <a:xfrm>
            <a:off x="720153" y="1067141"/>
            <a:ext cx="3449686" cy="2099293"/>
          </a:xfrm>
          <a:prstGeom prst="rect">
            <a:avLst/>
          </a:prstGeom>
        </p:spPr>
        <p:txBody>
          <a:bodyPr vert="horz" wrap="square" lIns="0" tIns="123190" rIns="0" bIns="0" rtlCol="0" anchor="t">
            <a:spAutoFit/>
          </a:bodyPr>
          <a:lstStyle/>
          <a:p>
            <a:pPr marL="469265" lvl="1">
              <a:spcBef>
                <a:spcPts val="970"/>
              </a:spcBef>
              <a:tabLst>
                <a:tab pos="347980" algn="l"/>
                <a:tab pos="349250" algn="l"/>
              </a:tabLst>
            </a:pPr>
            <a:r>
              <a:rPr lang="es-ES" sz="3600" b="1" u="sng" spc="-5" dirty="0">
                <a:latin typeface="Arial"/>
                <a:cs typeface="Arial"/>
              </a:rPr>
              <a:t>Principio:</a:t>
            </a:r>
          </a:p>
          <a:p>
            <a:pPr marL="469265" lvl="1">
              <a:spcBef>
                <a:spcPts val="970"/>
              </a:spcBef>
              <a:tabLst>
                <a:tab pos="347980" algn="l"/>
                <a:tab pos="349250" algn="l"/>
              </a:tabLst>
            </a:pPr>
            <a:r>
              <a:rPr lang="es-ES" sz="2800" spc="-5" dirty="0">
                <a:latin typeface="Trebuchet MS"/>
                <a:cs typeface="Arial"/>
              </a:rPr>
              <a:t>NO USAR MÁS FONDOS DE LOS DISPONIBLES</a:t>
            </a:r>
            <a:endParaRPr sz="2800" dirty="0">
              <a:latin typeface="Trebuchet MS"/>
              <a:cs typeface="Arial"/>
            </a:endParaRPr>
          </a:p>
        </p:txBody>
      </p:sp>
    </p:spTree>
    <p:extLst>
      <p:ext uri="{BB962C8B-B14F-4D97-AF65-F5344CB8AC3E}">
        <p14:creationId xmlns:p14="http://schemas.microsoft.com/office/powerpoint/2010/main" val="1235070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7515" y="290414"/>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PRINCIPIO DE FINANZAS</a:t>
            </a:r>
            <a:endParaRPr dirty="0">
              <a:solidFill>
                <a:srgbClr val="002060"/>
              </a:solidFill>
              <a:latin typeface="Source Sans Pro"/>
              <a:ea typeface="Source Sans Pro"/>
            </a:endParaRPr>
          </a:p>
        </p:txBody>
      </p:sp>
      <p:sp>
        <p:nvSpPr>
          <p:cNvPr id="21" name="object 3"/>
          <p:cNvSpPr txBox="1"/>
          <p:nvPr/>
        </p:nvSpPr>
        <p:spPr>
          <a:xfrm>
            <a:off x="246931" y="895350"/>
            <a:ext cx="3062343" cy="2519921"/>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sz="2400" b="1" spc="-5" dirty="0">
                <a:latin typeface="Trebuchet MS" panose="020B0603020202020204" pitchFamily="34" charset="0"/>
                <a:cs typeface="Arial"/>
              </a:rPr>
              <a:t>En Resultados:</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a.) Ingresos      1,000,00</a:t>
            </a:r>
          </a:p>
          <a:p>
            <a:pPr marL="12065">
              <a:lnSpc>
                <a:spcPct val="100000"/>
              </a:lnSpc>
              <a:spcBef>
                <a:spcPts val="970"/>
              </a:spcBef>
              <a:tabLst>
                <a:tab pos="347980" algn="l"/>
                <a:tab pos="349250" algn="l"/>
              </a:tabLst>
            </a:pPr>
            <a:r>
              <a:rPr lang="es-ES" b="1" u="sng" spc="-5" dirty="0">
                <a:latin typeface="Trebuchet MS" panose="020B0603020202020204" pitchFamily="34" charset="0"/>
                <a:cs typeface="Arial"/>
              </a:rPr>
              <a:t>b.) Gastos            500,00</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c.) Utilidad (a-b)  500,00</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d.) Margen (c/a)       50%</a:t>
            </a:r>
          </a:p>
          <a:p>
            <a:pPr marL="12065">
              <a:lnSpc>
                <a:spcPct val="100000"/>
              </a:lnSpc>
              <a:spcBef>
                <a:spcPts val="970"/>
              </a:spcBef>
              <a:tabLst>
                <a:tab pos="347980" algn="l"/>
                <a:tab pos="349250" algn="l"/>
              </a:tabLst>
            </a:pPr>
            <a:endParaRPr b="1" dirty="0">
              <a:latin typeface="Arial"/>
              <a:cs typeface="Arial"/>
            </a:endParaRPr>
          </a:p>
        </p:txBody>
      </p:sp>
      <p:sp>
        <p:nvSpPr>
          <p:cNvPr id="10" name="Flecha derecha 9"/>
          <p:cNvSpPr/>
          <p:nvPr/>
        </p:nvSpPr>
        <p:spPr>
          <a:xfrm>
            <a:off x="2988687" y="1499129"/>
            <a:ext cx="439968" cy="3165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lecha derecha 14"/>
          <p:cNvSpPr/>
          <p:nvPr/>
        </p:nvSpPr>
        <p:spPr>
          <a:xfrm>
            <a:off x="2988687" y="1868691"/>
            <a:ext cx="439968" cy="31659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6" name="object 3"/>
          <p:cNvSpPr txBox="1"/>
          <p:nvPr/>
        </p:nvSpPr>
        <p:spPr>
          <a:xfrm>
            <a:off x="6191979" y="898954"/>
            <a:ext cx="3062343" cy="2114681"/>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sz="2400" b="1" spc="-5" dirty="0">
                <a:latin typeface="Trebuchet MS" panose="020B0603020202020204" pitchFamily="34" charset="0"/>
                <a:cs typeface="Arial"/>
              </a:rPr>
              <a:t>En Efectivo:</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a.) Ingresos             0,00</a:t>
            </a:r>
          </a:p>
          <a:p>
            <a:pPr marL="12065">
              <a:lnSpc>
                <a:spcPct val="100000"/>
              </a:lnSpc>
              <a:spcBef>
                <a:spcPts val="970"/>
              </a:spcBef>
              <a:tabLst>
                <a:tab pos="347980" algn="l"/>
                <a:tab pos="349250" algn="l"/>
              </a:tabLst>
            </a:pPr>
            <a:r>
              <a:rPr lang="es-ES" b="1" u="sng" spc="-5" dirty="0">
                <a:latin typeface="Trebuchet MS" panose="020B0603020202020204" pitchFamily="34" charset="0"/>
                <a:cs typeface="Arial"/>
              </a:rPr>
              <a:t>b.) Egresos            500,00</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c.) Flujo (a-b)      - 500,00</a:t>
            </a:r>
          </a:p>
          <a:p>
            <a:pPr marL="12065">
              <a:lnSpc>
                <a:spcPct val="100000"/>
              </a:lnSpc>
              <a:spcBef>
                <a:spcPts val="970"/>
              </a:spcBef>
              <a:tabLst>
                <a:tab pos="347980" algn="l"/>
                <a:tab pos="349250" algn="l"/>
              </a:tabLst>
            </a:pPr>
            <a:endParaRPr b="1" dirty="0">
              <a:latin typeface="Arial"/>
              <a:cs typeface="Arial"/>
            </a:endParaRPr>
          </a:p>
        </p:txBody>
      </p:sp>
      <p:sp>
        <p:nvSpPr>
          <p:cNvPr id="17" name="object 3"/>
          <p:cNvSpPr txBox="1"/>
          <p:nvPr/>
        </p:nvSpPr>
        <p:spPr>
          <a:xfrm>
            <a:off x="3533479" y="1440002"/>
            <a:ext cx="2076878" cy="401392"/>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 Todo a crédito</a:t>
            </a:r>
            <a:endParaRPr b="1" dirty="0">
              <a:latin typeface="Arial"/>
              <a:cs typeface="Arial"/>
            </a:endParaRPr>
          </a:p>
        </p:txBody>
      </p:sp>
      <p:sp>
        <p:nvSpPr>
          <p:cNvPr id="18" name="Flecha derecha 17"/>
          <p:cNvSpPr/>
          <p:nvPr/>
        </p:nvSpPr>
        <p:spPr>
          <a:xfrm>
            <a:off x="5613852" y="1543923"/>
            <a:ext cx="439968" cy="3165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echa derecha 21"/>
          <p:cNvSpPr/>
          <p:nvPr/>
        </p:nvSpPr>
        <p:spPr>
          <a:xfrm>
            <a:off x="5632630" y="1933234"/>
            <a:ext cx="439968" cy="31659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9" name="object 3"/>
          <p:cNvSpPr txBox="1"/>
          <p:nvPr/>
        </p:nvSpPr>
        <p:spPr>
          <a:xfrm>
            <a:off x="3533479" y="1783891"/>
            <a:ext cx="2076878" cy="401392"/>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 Todo al contado</a:t>
            </a:r>
            <a:endParaRPr b="1" dirty="0">
              <a:latin typeface="Arial"/>
              <a:cs typeface="Arial"/>
            </a:endParaRPr>
          </a:p>
        </p:txBody>
      </p:sp>
    </p:spTree>
    <p:extLst>
      <p:ext uri="{BB962C8B-B14F-4D97-AF65-F5344CB8AC3E}">
        <p14:creationId xmlns:p14="http://schemas.microsoft.com/office/powerpoint/2010/main" val="397915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animBg="1"/>
      <p:bldP spid="15" grpId="0" animBg="1"/>
      <p:bldP spid="16" grpId="0"/>
      <p:bldP spid="17" grpId="0"/>
      <p:bldP spid="18" grpId="0" animBg="1"/>
      <p:bldP spid="22"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7515" y="290414"/>
            <a:ext cx="7886700" cy="453970"/>
          </a:xfrm>
          <a:prstGeom prst="rect">
            <a:avLst/>
          </a:prstGeom>
        </p:spPr>
        <p:txBody>
          <a:bodyPr vert="horz" wrap="square" lIns="0" tIns="81280" rIns="0" bIns="0" rtlCol="0">
            <a:spAutoFit/>
          </a:bodyPr>
          <a:lstStyle/>
          <a:p>
            <a:pPr marL="12700" marR="5080" algn="ctr">
              <a:lnSpc>
                <a:spcPts val="2320"/>
              </a:lnSpc>
              <a:spcBef>
                <a:spcPts val="640"/>
              </a:spcBef>
            </a:pPr>
            <a:r>
              <a:rPr lang="es-ES" dirty="0">
                <a:solidFill>
                  <a:srgbClr val="002060"/>
                </a:solidFill>
                <a:latin typeface="Source Sans Pro"/>
                <a:ea typeface="Source Sans Pro"/>
              </a:rPr>
              <a:t>PRINCIPIO DE FINANZAS</a:t>
            </a:r>
            <a:endParaRPr dirty="0">
              <a:solidFill>
                <a:srgbClr val="002060"/>
              </a:solidFill>
              <a:latin typeface="Source Sans Pro"/>
              <a:ea typeface="Source Sans Pro"/>
            </a:endParaRPr>
          </a:p>
        </p:txBody>
      </p:sp>
      <p:sp>
        <p:nvSpPr>
          <p:cNvPr id="21" name="object 3"/>
          <p:cNvSpPr txBox="1"/>
          <p:nvPr/>
        </p:nvSpPr>
        <p:spPr>
          <a:xfrm>
            <a:off x="246931" y="895350"/>
            <a:ext cx="3062343" cy="2519921"/>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sz="2400" b="1" spc="-5" dirty="0">
                <a:latin typeface="Trebuchet MS" panose="020B0603020202020204" pitchFamily="34" charset="0"/>
                <a:cs typeface="Arial"/>
              </a:rPr>
              <a:t>En Resultados:</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a.) Ingresos      	500,00</a:t>
            </a:r>
          </a:p>
          <a:p>
            <a:pPr marL="12065">
              <a:lnSpc>
                <a:spcPct val="100000"/>
              </a:lnSpc>
              <a:spcBef>
                <a:spcPts val="970"/>
              </a:spcBef>
              <a:tabLst>
                <a:tab pos="347980" algn="l"/>
                <a:tab pos="349250" algn="l"/>
              </a:tabLst>
            </a:pPr>
            <a:r>
              <a:rPr lang="es-ES" b="1" u="sng" spc="-5" dirty="0">
                <a:latin typeface="Trebuchet MS" panose="020B0603020202020204" pitchFamily="34" charset="0"/>
                <a:cs typeface="Arial"/>
              </a:rPr>
              <a:t>b.) Gastos         1,000,00</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c.) Pérdida (a-b)  -500,00</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d.) Margen (c/a)      -50%</a:t>
            </a:r>
          </a:p>
          <a:p>
            <a:pPr marL="12065">
              <a:lnSpc>
                <a:spcPct val="100000"/>
              </a:lnSpc>
              <a:spcBef>
                <a:spcPts val="970"/>
              </a:spcBef>
              <a:tabLst>
                <a:tab pos="347980" algn="l"/>
                <a:tab pos="349250" algn="l"/>
              </a:tabLst>
            </a:pPr>
            <a:endParaRPr b="1" dirty="0">
              <a:latin typeface="Arial"/>
              <a:cs typeface="Arial"/>
            </a:endParaRPr>
          </a:p>
        </p:txBody>
      </p:sp>
      <p:sp>
        <p:nvSpPr>
          <p:cNvPr id="10" name="Flecha derecha 9"/>
          <p:cNvSpPr/>
          <p:nvPr/>
        </p:nvSpPr>
        <p:spPr>
          <a:xfrm>
            <a:off x="2988687" y="1499129"/>
            <a:ext cx="439968" cy="316592"/>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2D050"/>
              </a:solidFill>
            </a:endParaRPr>
          </a:p>
        </p:txBody>
      </p:sp>
      <p:sp>
        <p:nvSpPr>
          <p:cNvPr id="15" name="Flecha derecha 14"/>
          <p:cNvSpPr/>
          <p:nvPr/>
        </p:nvSpPr>
        <p:spPr>
          <a:xfrm>
            <a:off x="2988687" y="1868691"/>
            <a:ext cx="439968" cy="316592"/>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6" name="object 3"/>
          <p:cNvSpPr txBox="1"/>
          <p:nvPr/>
        </p:nvSpPr>
        <p:spPr>
          <a:xfrm>
            <a:off x="6191979" y="898954"/>
            <a:ext cx="3062343" cy="2114681"/>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sz="2400" b="1" spc="-5" dirty="0">
                <a:latin typeface="Trebuchet MS" panose="020B0603020202020204" pitchFamily="34" charset="0"/>
                <a:cs typeface="Arial"/>
              </a:rPr>
              <a:t>En Efectivo:</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a.) Ingresos            500,00</a:t>
            </a:r>
          </a:p>
          <a:p>
            <a:pPr marL="12065">
              <a:lnSpc>
                <a:spcPct val="100000"/>
              </a:lnSpc>
              <a:spcBef>
                <a:spcPts val="970"/>
              </a:spcBef>
              <a:tabLst>
                <a:tab pos="347980" algn="l"/>
                <a:tab pos="349250" algn="l"/>
              </a:tabLst>
            </a:pPr>
            <a:r>
              <a:rPr lang="es-ES" b="1" u="sng" spc="-5" dirty="0">
                <a:latin typeface="Trebuchet MS" panose="020B0603020202020204" pitchFamily="34" charset="0"/>
                <a:cs typeface="Arial"/>
              </a:rPr>
              <a:t>b.) Egresos                0,00</a:t>
            </a:r>
          </a:p>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c.) Flujo (a-b)        500,00</a:t>
            </a:r>
          </a:p>
          <a:p>
            <a:pPr marL="12065">
              <a:lnSpc>
                <a:spcPct val="100000"/>
              </a:lnSpc>
              <a:spcBef>
                <a:spcPts val="970"/>
              </a:spcBef>
              <a:tabLst>
                <a:tab pos="347980" algn="l"/>
                <a:tab pos="349250" algn="l"/>
              </a:tabLst>
            </a:pPr>
            <a:endParaRPr b="1" dirty="0">
              <a:latin typeface="Arial"/>
              <a:cs typeface="Arial"/>
            </a:endParaRPr>
          </a:p>
        </p:txBody>
      </p:sp>
      <p:sp>
        <p:nvSpPr>
          <p:cNvPr id="17" name="object 3"/>
          <p:cNvSpPr txBox="1"/>
          <p:nvPr/>
        </p:nvSpPr>
        <p:spPr>
          <a:xfrm>
            <a:off x="3421974" y="1385323"/>
            <a:ext cx="2084594" cy="806631"/>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   Todo al contado</a:t>
            </a:r>
          </a:p>
          <a:p>
            <a:pPr marL="12065">
              <a:lnSpc>
                <a:spcPct val="100000"/>
              </a:lnSpc>
              <a:spcBef>
                <a:spcPts val="970"/>
              </a:spcBef>
              <a:tabLst>
                <a:tab pos="347980" algn="l"/>
                <a:tab pos="349250" algn="l"/>
              </a:tabLst>
            </a:pPr>
            <a:endParaRPr b="1" dirty="0">
              <a:latin typeface="Arial"/>
              <a:cs typeface="Arial"/>
            </a:endParaRPr>
          </a:p>
        </p:txBody>
      </p:sp>
      <p:sp>
        <p:nvSpPr>
          <p:cNvPr id="18" name="Flecha derecha 17"/>
          <p:cNvSpPr/>
          <p:nvPr/>
        </p:nvSpPr>
        <p:spPr>
          <a:xfrm>
            <a:off x="5613852" y="1543923"/>
            <a:ext cx="439968" cy="31659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echa derecha 21"/>
          <p:cNvSpPr/>
          <p:nvPr/>
        </p:nvSpPr>
        <p:spPr>
          <a:xfrm>
            <a:off x="5632630" y="1933234"/>
            <a:ext cx="439968" cy="316592"/>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9" name="object 3"/>
          <p:cNvSpPr txBox="1"/>
          <p:nvPr/>
        </p:nvSpPr>
        <p:spPr>
          <a:xfrm>
            <a:off x="3798186" y="2702987"/>
            <a:ext cx="4787585" cy="1488869"/>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sz="2400" b="1" spc="-5" dirty="0">
                <a:latin typeface="Trebuchet MS" panose="020B0603020202020204" pitchFamily="34" charset="0"/>
                <a:cs typeface="Arial"/>
              </a:rPr>
              <a:t>¿Utilidad con </a:t>
            </a:r>
            <a:r>
              <a:rPr lang="es-ES" sz="2400" b="1" u="sng" spc="-5" dirty="0">
                <a:latin typeface="Trebuchet MS" panose="020B0603020202020204" pitchFamily="34" charset="0"/>
                <a:cs typeface="Arial"/>
              </a:rPr>
              <a:t>Déficit?</a:t>
            </a:r>
          </a:p>
          <a:p>
            <a:pPr marL="12065">
              <a:lnSpc>
                <a:spcPct val="100000"/>
              </a:lnSpc>
              <a:spcBef>
                <a:spcPts val="970"/>
              </a:spcBef>
              <a:tabLst>
                <a:tab pos="347980" algn="l"/>
                <a:tab pos="349250" algn="l"/>
              </a:tabLst>
            </a:pPr>
            <a:r>
              <a:rPr lang="es-ES" sz="2400" b="1" spc="-5" dirty="0">
                <a:latin typeface="Trebuchet MS" panose="020B0603020202020204" pitchFamily="34" charset="0"/>
                <a:cs typeface="Arial"/>
              </a:rPr>
              <a:t>                o</a:t>
            </a:r>
          </a:p>
          <a:p>
            <a:pPr marL="12065">
              <a:lnSpc>
                <a:spcPct val="100000"/>
              </a:lnSpc>
              <a:spcBef>
                <a:spcPts val="970"/>
              </a:spcBef>
              <a:tabLst>
                <a:tab pos="347980" algn="l"/>
                <a:tab pos="349250" algn="l"/>
              </a:tabLst>
            </a:pPr>
            <a:r>
              <a:rPr lang="es-ES" sz="2400" b="1" spc="-5" dirty="0">
                <a:latin typeface="Trebuchet MS" panose="020B0603020202020204" pitchFamily="34" charset="0"/>
                <a:cs typeface="Arial"/>
              </a:rPr>
              <a:t>¿Pérdida con </a:t>
            </a:r>
            <a:r>
              <a:rPr lang="es-ES" sz="2400" b="1" u="sng" spc="-5" dirty="0">
                <a:latin typeface="Trebuchet MS" panose="020B0603020202020204" pitchFamily="34" charset="0"/>
                <a:cs typeface="Arial"/>
              </a:rPr>
              <a:t>Superávit</a:t>
            </a:r>
            <a:r>
              <a:rPr lang="es-ES" sz="2400" b="1" spc="-5" dirty="0">
                <a:latin typeface="Trebuchet MS" panose="020B0603020202020204" pitchFamily="34" charset="0"/>
                <a:cs typeface="Arial"/>
              </a:rPr>
              <a:t>?</a:t>
            </a:r>
            <a:endParaRPr sz="2400" b="1" dirty="0">
              <a:latin typeface="Arial"/>
              <a:cs typeface="Arial"/>
            </a:endParaRPr>
          </a:p>
        </p:txBody>
      </p:sp>
      <p:sp>
        <p:nvSpPr>
          <p:cNvPr id="20" name="object 3"/>
          <p:cNvSpPr txBox="1"/>
          <p:nvPr/>
        </p:nvSpPr>
        <p:spPr>
          <a:xfrm>
            <a:off x="3416558" y="1809935"/>
            <a:ext cx="1905345" cy="806631"/>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b="1" spc="-5" dirty="0">
                <a:latin typeface="Trebuchet MS" panose="020B0603020202020204" pitchFamily="34" charset="0"/>
                <a:cs typeface="Arial"/>
              </a:rPr>
              <a:t>   Todo al crédito</a:t>
            </a:r>
          </a:p>
          <a:p>
            <a:pPr marL="12065">
              <a:lnSpc>
                <a:spcPct val="100000"/>
              </a:lnSpc>
              <a:spcBef>
                <a:spcPts val="970"/>
              </a:spcBef>
              <a:tabLst>
                <a:tab pos="347980" algn="l"/>
                <a:tab pos="349250" algn="l"/>
              </a:tabLst>
            </a:pPr>
            <a:endParaRPr b="1" dirty="0">
              <a:latin typeface="Arial"/>
              <a:cs typeface="Arial"/>
            </a:endParaRPr>
          </a:p>
        </p:txBody>
      </p:sp>
    </p:spTree>
    <p:extLst>
      <p:ext uri="{BB962C8B-B14F-4D97-AF65-F5344CB8AC3E}">
        <p14:creationId xmlns:p14="http://schemas.microsoft.com/office/powerpoint/2010/main" val="182720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7515" y="290414"/>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sp>
        <p:nvSpPr>
          <p:cNvPr id="19" name="object 3"/>
          <p:cNvSpPr txBox="1"/>
          <p:nvPr/>
        </p:nvSpPr>
        <p:spPr>
          <a:xfrm>
            <a:off x="852092" y="872133"/>
            <a:ext cx="7657545" cy="493725"/>
          </a:xfrm>
          <a:prstGeom prst="rect">
            <a:avLst/>
          </a:prstGeom>
        </p:spPr>
        <p:txBody>
          <a:bodyPr vert="horz" wrap="square" lIns="0" tIns="123190" rIns="0" bIns="0" rtlCol="0">
            <a:spAutoFit/>
          </a:bodyPr>
          <a:lstStyle/>
          <a:p>
            <a:pPr marL="12065">
              <a:lnSpc>
                <a:spcPct val="100000"/>
              </a:lnSpc>
              <a:spcBef>
                <a:spcPts val="970"/>
              </a:spcBef>
              <a:tabLst>
                <a:tab pos="347980" algn="l"/>
                <a:tab pos="349250" algn="l"/>
              </a:tabLst>
            </a:pPr>
            <a:r>
              <a:rPr lang="es-ES" sz="2400" b="1" spc="-5" dirty="0">
                <a:latin typeface="Trebuchet MS" panose="020B0603020202020204" pitchFamily="34" charset="0"/>
                <a:cs typeface="Arial"/>
              </a:rPr>
              <a:t>Criterio Contable                      Criterio Financiero</a:t>
            </a:r>
            <a:endParaRPr sz="2400" b="1" dirty="0">
              <a:latin typeface="Trebuchet MS" panose="020B0603020202020204" pitchFamily="34" charset="0"/>
              <a:cs typeface="Arial"/>
            </a:endParaRPr>
          </a:p>
        </p:txBody>
      </p:sp>
      <p:sp>
        <p:nvSpPr>
          <p:cNvPr id="21" name="object 3"/>
          <p:cNvSpPr txBox="1"/>
          <p:nvPr/>
        </p:nvSpPr>
        <p:spPr>
          <a:xfrm>
            <a:off x="381000" y="1394136"/>
            <a:ext cx="3449686" cy="2791790"/>
          </a:xfrm>
          <a:prstGeom prst="rect">
            <a:avLst/>
          </a:prstGeom>
        </p:spPr>
        <p:txBody>
          <a:bodyPr vert="horz" wrap="square" lIns="0" tIns="123190" rIns="0" bIns="0" rtlCol="0">
            <a:spAutoFit/>
          </a:bodyPr>
          <a:lstStyle/>
          <a:p>
            <a:pPr marL="12065" algn="ctr">
              <a:lnSpc>
                <a:spcPct val="100000"/>
              </a:lnSpc>
              <a:spcBef>
                <a:spcPts val="970"/>
              </a:spcBef>
              <a:tabLst>
                <a:tab pos="347980" algn="l"/>
                <a:tab pos="349250" algn="l"/>
              </a:tabLst>
            </a:pPr>
            <a:r>
              <a:rPr lang="es-ES" sz="2800" b="1" spc="-5" dirty="0">
                <a:latin typeface="Trebuchet MS" panose="020B0603020202020204" pitchFamily="34" charset="0"/>
                <a:cs typeface="Arial"/>
              </a:rPr>
              <a:t>ACTIVOS </a:t>
            </a:r>
          </a:p>
          <a:p>
            <a:pPr marL="12065" algn="ctr">
              <a:lnSpc>
                <a:spcPct val="100000"/>
              </a:lnSpc>
              <a:spcBef>
                <a:spcPts val="970"/>
              </a:spcBef>
              <a:tabLst>
                <a:tab pos="347980" algn="l"/>
                <a:tab pos="349250" algn="l"/>
              </a:tabLst>
            </a:pPr>
            <a:r>
              <a:rPr lang="es-ES" sz="2800" b="1" spc="-5" dirty="0">
                <a:latin typeface="Trebuchet MS" panose="020B0603020202020204" pitchFamily="34" charset="0"/>
                <a:cs typeface="Arial"/>
              </a:rPr>
              <a:t>= </a:t>
            </a:r>
          </a:p>
          <a:p>
            <a:pPr marL="12065" algn="ctr">
              <a:lnSpc>
                <a:spcPct val="100000"/>
              </a:lnSpc>
              <a:spcBef>
                <a:spcPts val="970"/>
              </a:spcBef>
              <a:tabLst>
                <a:tab pos="347980" algn="l"/>
                <a:tab pos="349250" algn="l"/>
              </a:tabLst>
            </a:pPr>
            <a:r>
              <a:rPr lang="es-ES" sz="2800" b="1" spc="-5" dirty="0">
                <a:latin typeface="Trebuchet MS" panose="020B0603020202020204" pitchFamily="34" charset="0"/>
                <a:cs typeface="Arial"/>
              </a:rPr>
              <a:t>PASIVO</a:t>
            </a:r>
          </a:p>
          <a:p>
            <a:pPr marL="12065" algn="ctr">
              <a:lnSpc>
                <a:spcPct val="100000"/>
              </a:lnSpc>
              <a:spcBef>
                <a:spcPts val="970"/>
              </a:spcBef>
              <a:tabLst>
                <a:tab pos="347980" algn="l"/>
                <a:tab pos="349250" algn="l"/>
              </a:tabLst>
            </a:pPr>
            <a:r>
              <a:rPr lang="es-ES" sz="2800" b="1" spc="-5" dirty="0">
                <a:latin typeface="Trebuchet MS" panose="020B0603020202020204" pitchFamily="34" charset="0"/>
                <a:cs typeface="Arial"/>
              </a:rPr>
              <a:t>+</a:t>
            </a:r>
          </a:p>
          <a:p>
            <a:pPr marL="12065" algn="ctr">
              <a:lnSpc>
                <a:spcPct val="100000"/>
              </a:lnSpc>
              <a:spcBef>
                <a:spcPts val="970"/>
              </a:spcBef>
              <a:tabLst>
                <a:tab pos="347980" algn="l"/>
                <a:tab pos="349250" algn="l"/>
              </a:tabLst>
            </a:pPr>
            <a:r>
              <a:rPr lang="es-ES" sz="2800" b="1" spc="-5" dirty="0">
                <a:latin typeface="Trebuchet MS" panose="020B0603020202020204" pitchFamily="34" charset="0"/>
                <a:cs typeface="Arial"/>
              </a:rPr>
              <a:t>PATRIMONIO</a:t>
            </a:r>
            <a:endParaRPr sz="2800" b="1" dirty="0">
              <a:latin typeface="Arial"/>
              <a:cs typeface="Arial"/>
            </a:endParaRPr>
          </a:p>
        </p:txBody>
      </p:sp>
      <p:sp>
        <p:nvSpPr>
          <p:cNvPr id="13" name="object 3"/>
          <p:cNvSpPr txBox="1"/>
          <p:nvPr/>
        </p:nvSpPr>
        <p:spPr>
          <a:xfrm>
            <a:off x="4953000" y="1831069"/>
            <a:ext cx="3449686" cy="1673535"/>
          </a:xfrm>
          <a:prstGeom prst="rect">
            <a:avLst/>
          </a:prstGeom>
        </p:spPr>
        <p:txBody>
          <a:bodyPr vert="horz" wrap="square" lIns="0" tIns="123190" rIns="0" bIns="0" rtlCol="0">
            <a:spAutoFit/>
          </a:bodyPr>
          <a:lstStyle/>
          <a:p>
            <a:pPr marL="12065" algn="ctr">
              <a:lnSpc>
                <a:spcPct val="100000"/>
              </a:lnSpc>
              <a:spcBef>
                <a:spcPts val="970"/>
              </a:spcBef>
              <a:tabLst>
                <a:tab pos="347980" algn="l"/>
                <a:tab pos="349250" algn="l"/>
              </a:tabLst>
            </a:pPr>
            <a:r>
              <a:rPr lang="es-ES" sz="2800" b="1" spc="-5" dirty="0">
                <a:latin typeface="Trebuchet MS" panose="020B0603020202020204" pitchFamily="34" charset="0"/>
                <a:cs typeface="Arial"/>
              </a:rPr>
              <a:t>INVERSIÓN</a:t>
            </a:r>
          </a:p>
          <a:p>
            <a:pPr marL="12065" algn="ctr">
              <a:lnSpc>
                <a:spcPct val="100000"/>
              </a:lnSpc>
              <a:spcBef>
                <a:spcPts val="970"/>
              </a:spcBef>
              <a:tabLst>
                <a:tab pos="347980" algn="l"/>
                <a:tab pos="349250" algn="l"/>
              </a:tabLst>
            </a:pPr>
            <a:r>
              <a:rPr lang="es-ES" sz="2800" b="1" spc="-5" dirty="0">
                <a:latin typeface="Trebuchet MS" panose="020B0603020202020204" pitchFamily="34" charset="0"/>
                <a:cs typeface="Arial"/>
              </a:rPr>
              <a:t>= </a:t>
            </a:r>
          </a:p>
          <a:p>
            <a:pPr marL="12065" algn="ctr">
              <a:lnSpc>
                <a:spcPct val="100000"/>
              </a:lnSpc>
              <a:spcBef>
                <a:spcPts val="970"/>
              </a:spcBef>
              <a:tabLst>
                <a:tab pos="347980" algn="l"/>
                <a:tab pos="349250" algn="l"/>
              </a:tabLst>
            </a:pPr>
            <a:r>
              <a:rPr lang="es-ES" sz="2800" b="1" spc="-5" dirty="0">
                <a:latin typeface="Trebuchet MS" panose="020B0603020202020204" pitchFamily="34" charset="0"/>
                <a:cs typeface="Arial"/>
              </a:rPr>
              <a:t>FINANCIAMIENTO</a:t>
            </a:r>
            <a:endParaRPr sz="2800" b="1" dirty="0">
              <a:latin typeface="Arial"/>
              <a:cs typeface="Arial"/>
            </a:endParaRPr>
          </a:p>
        </p:txBody>
      </p:sp>
    </p:spTree>
    <p:extLst>
      <p:ext uri="{BB962C8B-B14F-4D97-AF65-F5344CB8AC3E}">
        <p14:creationId xmlns:p14="http://schemas.microsoft.com/office/powerpoint/2010/main" val="2718524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7515" y="290414"/>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11" name="Imagen 10">
            <a:extLst>
              <a:ext uri="{FF2B5EF4-FFF2-40B4-BE49-F238E27FC236}">
                <a16:creationId xmlns:a16="http://schemas.microsoft.com/office/drawing/2014/main" id="{1FF134BB-793C-4690-9100-C4715910E990}"/>
              </a:ext>
            </a:extLst>
          </p:cNvPr>
          <p:cNvPicPr>
            <a:picLocks noChangeAspect="1"/>
          </p:cNvPicPr>
          <p:nvPr/>
        </p:nvPicPr>
        <p:blipFill>
          <a:blip r:embed="rId2"/>
          <a:stretch>
            <a:fillRect/>
          </a:stretch>
        </p:blipFill>
        <p:spPr>
          <a:xfrm>
            <a:off x="1676400" y="823850"/>
            <a:ext cx="5641510" cy="3882915"/>
          </a:xfrm>
          <a:prstGeom prst="rect">
            <a:avLst/>
          </a:prstGeom>
        </p:spPr>
      </p:pic>
    </p:spTree>
    <p:extLst>
      <p:ext uri="{BB962C8B-B14F-4D97-AF65-F5344CB8AC3E}">
        <p14:creationId xmlns:p14="http://schemas.microsoft.com/office/powerpoint/2010/main" val="658424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
          <p:cNvSpPr txBox="1">
            <a:spLocks noGrp="1"/>
          </p:cNvSpPr>
          <p:nvPr>
            <p:ph type="title"/>
          </p:nvPr>
        </p:nvSpPr>
        <p:spPr>
          <a:xfrm>
            <a:off x="3552927" y="1631772"/>
            <a:ext cx="5101444" cy="3051450"/>
          </a:xfrm>
          <a:prstGeom prst="rect">
            <a:avLst/>
          </a:prstGeom>
          <a:noFill/>
          <a:ln>
            <a:noFill/>
          </a:ln>
        </p:spPr>
        <p:txBody>
          <a:bodyPr spcFirstLastPara="1" wrap="square" lIns="68569" tIns="108000" rIns="68569" bIns="34275" anchor="ctr" anchorCtr="0">
            <a:noAutofit/>
          </a:bodyPr>
          <a:lstStyle/>
          <a:p>
            <a:pPr rtl="0">
              <a:spcBef>
                <a:spcPts val="300"/>
              </a:spcBef>
            </a:pPr>
            <a:r>
              <a:rPr lang="es-ES" sz="1200" kern="1200" spc="-5" dirty="0">
                <a:solidFill>
                  <a:srgbClr val="1C1D21"/>
                </a:solidFill>
                <a:latin typeface="Arial"/>
                <a:ea typeface="+mn-ea"/>
                <a:cs typeface="Arial"/>
                <a:sym typeface="Arial"/>
              </a:rPr>
              <a:t>Ingeniero en Contabilidad y Auditoría, CPA.</a:t>
            </a:r>
            <a:br>
              <a:rPr lang="es-ES" sz="1200" kern="1200" spc="-5" dirty="0">
                <a:solidFill>
                  <a:srgbClr val="1C1D21"/>
                </a:solidFill>
                <a:latin typeface="Arial"/>
                <a:ea typeface="+mn-ea"/>
                <a:cs typeface="Arial"/>
              </a:rPr>
            </a:br>
            <a:br>
              <a:rPr lang="es-ES" sz="1200" kern="1200" spc="-5" dirty="0">
                <a:latin typeface="Arial"/>
                <a:ea typeface="+mn-ea"/>
                <a:cs typeface="Arial"/>
                <a:sym typeface="Arial"/>
              </a:rPr>
            </a:br>
            <a:r>
              <a:rPr lang="es-ES" sz="1200" b="0" kern="1200" spc="-5" dirty="0">
                <a:solidFill>
                  <a:srgbClr val="1C1D21"/>
                </a:solidFill>
                <a:latin typeface="Arial"/>
                <a:ea typeface="+mn-ea"/>
                <a:cs typeface="Arial"/>
                <a:sym typeface="Arial"/>
              </a:rPr>
              <a:t>Gerente Fundador de Outsourcing Contable en </a:t>
            </a:r>
            <a:r>
              <a:rPr lang="es-ES" sz="1200" kern="1200" spc="-5" dirty="0">
                <a:solidFill>
                  <a:srgbClr val="1C1D21"/>
                </a:solidFill>
                <a:latin typeface="Arial"/>
                <a:ea typeface="+mn-ea"/>
                <a:cs typeface="Arial"/>
                <a:sym typeface="Arial"/>
              </a:rPr>
              <a:t>Corporación </a:t>
            </a:r>
            <a:r>
              <a:rPr lang="es-ES" sz="1200" kern="1200" spc="-5" dirty="0" err="1">
                <a:solidFill>
                  <a:srgbClr val="1C1D21"/>
                </a:solidFill>
                <a:latin typeface="Arial"/>
                <a:ea typeface="+mn-ea"/>
                <a:cs typeface="Arial"/>
                <a:sym typeface="Arial"/>
              </a:rPr>
              <a:t>Aldía</a:t>
            </a:r>
            <a:r>
              <a:rPr lang="es-ES" sz="1200" b="0" kern="1200" spc="-5" dirty="0">
                <a:solidFill>
                  <a:srgbClr val="1C1D21"/>
                </a:solidFill>
                <a:latin typeface="Arial"/>
                <a:ea typeface="+mn-ea"/>
                <a:cs typeface="Arial"/>
                <a:sym typeface="Arial"/>
              </a:rPr>
              <a:t> por más de 18 años - Atención de clientes en empresas Constructoras, Exportadoras, Inmobiliarias, Agrícolas, Camaroneras, entre otras. </a:t>
            </a:r>
            <a:br>
              <a:rPr lang="es-ES" sz="1200" b="0" kern="1200" spc="-5" dirty="0">
                <a:solidFill>
                  <a:srgbClr val="1C1D21"/>
                </a:solidFill>
                <a:latin typeface="Arial"/>
                <a:ea typeface="+mn-ea"/>
                <a:cs typeface="Arial"/>
              </a:rPr>
            </a:br>
            <a:br>
              <a:rPr lang="es-ES" sz="1200" b="0" kern="1200" spc="-5" dirty="0">
                <a:latin typeface="Arial"/>
                <a:ea typeface="+mn-ea"/>
                <a:cs typeface="Arial"/>
                <a:sym typeface="Arial"/>
              </a:rPr>
            </a:br>
            <a:r>
              <a:rPr lang="es-ES" sz="1200" b="0" kern="1200" spc="-5" dirty="0">
                <a:solidFill>
                  <a:srgbClr val="1C1D21"/>
                </a:solidFill>
                <a:latin typeface="Arial"/>
                <a:ea typeface="+mn-ea"/>
                <a:cs typeface="Arial"/>
                <a:sym typeface="Arial"/>
              </a:rPr>
              <a:t>Gerente de Implementación de </a:t>
            </a:r>
            <a:r>
              <a:rPr lang="es-ES" sz="1200" b="0" kern="1200" spc="-5" dirty="0" err="1">
                <a:solidFill>
                  <a:srgbClr val="1C1D21"/>
                </a:solidFill>
                <a:latin typeface="Arial"/>
                <a:ea typeface="+mn-ea"/>
                <a:cs typeface="Arial"/>
                <a:sym typeface="Arial"/>
              </a:rPr>
              <a:t>Aldíabook</a:t>
            </a:r>
            <a:r>
              <a:rPr lang="es-ES" sz="1200" b="0" kern="1200" spc="-5" dirty="0">
                <a:solidFill>
                  <a:srgbClr val="1C1D21"/>
                </a:solidFill>
                <a:latin typeface="Arial"/>
                <a:ea typeface="+mn-ea"/>
                <a:cs typeface="Arial"/>
                <a:sym typeface="Arial"/>
              </a:rPr>
              <a:t> ERP en </a:t>
            </a:r>
            <a:r>
              <a:rPr lang="es-ES" sz="1200" kern="1200" spc="-5" dirty="0">
                <a:solidFill>
                  <a:srgbClr val="1C1D21"/>
                </a:solidFill>
                <a:latin typeface="Arial"/>
                <a:ea typeface="+mn-ea"/>
                <a:cs typeface="Arial"/>
                <a:sym typeface="Arial"/>
              </a:rPr>
              <a:t>Corporación </a:t>
            </a:r>
            <a:r>
              <a:rPr lang="es-ES" sz="1200" kern="1200" spc="-5" dirty="0" err="1">
                <a:solidFill>
                  <a:srgbClr val="1C1D21"/>
                </a:solidFill>
                <a:latin typeface="Arial"/>
                <a:ea typeface="+mn-ea"/>
                <a:cs typeface="Arial"/>
                <a:sym typeface="Arial"/>
              </a:rPr>
              <a:t>Aldía</a:t>
            </a:r>
            <a:r>
              <a:rPr lang="es-ES" sz="1200" b="0" kern="1200" spc="-5" dirty="0">
                <a:solidFill>
                  <a:srgbClr val="1C1D21"/>
                </a:solidFill>
                <a:latin typeface="Arial"/>
                <a:ea typeface="+mn-ea"/>
                <a:cs typeface="Arial"/>
                <a:sym typeface="Arial"/>
              </a:rPr>
              <a:t>.</a:t>
            </a:r>
            <a:br>
              <a:rPr lang="es-ES" sz="1200" b="0" kern="1200" spc="-5" dirty="0">
                <a:solidFill>
                  <a:srgbClr val="1C1D21"/>
                </a:solidFill>
                <a:latin typeface="Arial"/>
                <a:ea typeface="+mn-ea"/>
                <a:cs typeface="Arial"/>
              </a:rPr>
            </a:br>
            <a:br>
              <a:rPr lang="es-ES" sz="1200" b="0" kern="1200" spc="-5" dirty="0">
                <a:latin typeface="Arial"/>
                <a:ea typeface="+mn-ea"/>
                <a:cs typeface="Arial"/>
                <a:sym typeface="Arial"/>
              </a:rPr>
            </a:br>
            <a:r>
              <a:rPr lang="es-ES" sz="1200" b="0" kern="1200" spc="-5" dirty="0">
                <a:solidFill>
                  <a:srgbClr val="1C1D21"/>
                </a:solidFill>
                <a:latin typeface="Arial"/>
                <a:ea typeface="+mn-ea"/>
                <a:cs typeface="Arial"/>
                <a:sym typeface="Arial"/>
              </a:rPr>
              <a:t>Perito Contable designado por la Superintendencia de compañías del Ecuador (</a:t>
            </a:r>
            <a:r>
              <a:rPr lang="es-ES" sz="1200" kern="1200" spc="-5" dirty="0">
                <a:solidFill>
                  <a:srgbClr val="1C1D21"/>
                </a:solidFill>
                <a:latin typeface="Arial"/>
                <a:ea typeface="+mn-ea"/>
                <a:cs typeface="Arial"/>
                <a:sym typeface="Arial"/>
              </a:rPr>
              <a:t>SIC</a:t>
            </a:r>
            <a:r>
              <a:rPr lang="es-ES" sz="1200" b="0" kern="1200" spc="-5" dirty="0">
                <a:solidFill>
                  <a:srgbClr val="1C1D21"/>
                </a:solidFill>
                <a:latin typeface="Arial"/>
                <a:ea typeface="+mn-ea"/>
                <a:cs typeface="Arial"/>
                <a:sym typeface="Arial"/>
              </a:rPr>
              <a:t>) . </a:t>
            </a:r>
            <a:br>
              <a:rPr lang="es-ES" sz="1200" b="0" kern="1200" spc="-5" dirty="0">
                <a:solidFill>
                  <a:srgbClr val="1C1D21"/>
                </a:solidFill>
                <a:latin typeface="Arial"/>
                <a:ea typeface="+mn-ea"/>
                <a:cs typeface="Arial"/>
              </a:rPr>
            </a:br>
            <a:br>
              <a:rPr lang="es-ES" sz="1200" b="0" kern="1200" spc="-5" dirty="0">
                <a:latin typeface="Arial"/>
                <a:ea typeface="+mn-ea"/>
                <a:cs typeface="Arial"/>
                <a:sym typeface="Arial"/>
              </a:rPr>
            </a:br>
            <a:r>
              <a:rPr lang="es-ES" sz="1200" b="0" kern="1200" spc="-5" dirty="0">
                <a:solidFill>
                  <a:srgbClr val="1C1D21"/>
                </a:solidFill>
                <a:latin typeface="Arial"/>
                <a:ea typeface="+mn-ea"/>
                <a:cs typeface="Arial"/>
                <a:sym typeface="Arial"/>
              </a:rPr>
              <a:t>Perito Contable avalado por el </a:t>
            </a:r>
            <a:r>
              <a:rPr lang="es-ES" sz="1200" kern="1200" spc="-5" dirty="0">
                <a:solidFill>
                  <a:srgbClr val="1C1D21"/>
                </a:solidFill>
                <a:latin typeface="Arial"/>
                <a:ea typeface="+mn-ea"/>
                <a:cs typeface="Arial"/>
                <a:sym typeface="Arial"/>
              </a:rPr>
              <a:t>Consejo de la Judicatura del Ecuador</a:t>
            </a:r>
            <a:r>
              <a:rPr lang="es-ES" sz="1200" b="0" kern="1200" spc="-5" dirty="0">
                <a:solidFill>
                  <a:srgbClr val="1C1D21"/>
                </a:solidFill>
                <a:latin typeface="Arial"/>
                <a:ea typeface="+mn-ea"/>
                <a:cs typeface="Arial"/>
                <a:sym typeface="Arial"/>
              </a:rPr>
              <a:t>.</a:t>
            </a:r>
            <a:br>
              <a:rPr lang="es-ES" sz="1200" b="0" kern="1200" spc="-5" dirty="0">
                <a:solidFill>
                  <a:srgbClr val="1C1D21"/>
                </a:solidFill>
                <a:latin typeface="Arial"/>
                <a:ea typeface="+mn-ea"/>
                <a:cs typeface="Arial"/>
                <a:sym typeface="Arial"/>
              </a:rPr>
            </a:br>
            <a:br>
              <a:rPr lang="es-ES" sz="1200" b="0" kern="1200" spc="-5" dirty="0">
                <a:latin typeface="Arial"/>
                <a:ea typeface="+mn-ea"/>
                <a:cs typeface="Arial"/>
                <a:sym typeface="Arial"/>
              </a:rPr>
            </a:br>
            <a:r>
              <a:rPr lang="es-ES" sz="1200" b="0" kern="1200" spc="-5" dirty="0">
                <a:solidFill>
                  <a:srgbClr val="1C1D21"/>
                </a:solidFill>
                <a:latin typeface="Arial"/>
                <a:ea typeface="+mn-ea"/>
                <a:cs typeface="Arial"/>
                <a:sym typeface="Arial"/>
              </a:rPr>
              <a:t>Contador Certificado en Normas Internacionales de Contabilidad (</a:t>
            </a:r>
            <a:r>
              <a:rPr lang="es-ES" sz="1200" kern="1200" spc="-5" dirty="0">
                <a:solidFill>
                  <a:srgbClr val="1C1D21"/>
                </a:solidFill>
                <a:latin typeface="Arial"/>
                <a:ea typeface="+mn-ea"/>
                <a:cs typeface="Arial"/>
                <a:sym typeface="Arial"/>
              </a:rPr>
              <a:t>NIIF</a:t>
            </a:r>
            <a:r>
              <a:rPr lang="es-ES" sz="1200" b="0" kern="1200" spc="-5" dirty="0">
                <a:solidFill>
                  <a:srgbClr val="1C1D21"/>
                </a:solidFill>
                <a:latin typeface="Arial"/>
                <a:ea typeface="+mn-ea"/>
                <a:cs typeface="Arial"/>
                <a:sym typeface="Arial"/>
              </a:rPr>
              <a:t>) por el </a:t>
            </a:r>
            <a:r>
              <a:rPr lang="es-ES" sz="1200" b="0" kern="1200" spc="-5" dirty="0" err="1">
                <a:solidFill>
                  <a:srgbClr val="1C1D21"/>
                </a:solidFill>
                <a:latin typeface="Arial"/>
                <a:ea typeface="+mn-ea"/>
                <a:cs typeface="Arial"/>
                <a:sym typeface="Arial"/>
              </a:rPr>
              <a:t>Institute</a:t>
            </a:r>
            <a:r>
              <a:rPr lang="es-ES" sz="1200" b="0" kern="1200" spc="-5" dirty="0">
                <a:solidFill>
                  <a:srgbClr val="1C1D21"/>
                </a:solidFill>
                <a:latin typeface="Arial"/>
                <a:ea typeface="+mn-ea"/>
                <a:cs typeface="Arial"/>
                <a:sym typeface="Arial"/>
              </a:rPr>
              <a:t> </a:t>
            </a:r>
            <a:r>
              <a:rPr lang="es-ES" sz="1200" b="0" kern="1200" spc="-5" dirty="0" err="1">
                <a:solidFill>
                  <a:srgbClr val="1C1D21"/>
                </a:solidFill>
                <a:latin typeface="Arial"/>
                <a:ea typeface="+mn-ea"/>
                <a:cs typeface="Arial"/>
                <a:sym typeface="Arial"/>
              </a:rPr>
              <a:t>of</a:t>
            </a:r>
            <a:r>
              <a:rPr lang="es-ES" sz="1200" b="0" kern="1200" spc="-5" dirty="0">
                <a:solidFill>
                  <a:srgbClr val="1C1D21"/>
                </a:solidFill>
                <a:latin typeface="Arial"/>
                <a:ea typeface="+mn-ea"/>
                <a:cs typeface="Arial"/>
                <a:sym typeface="Arial"/>
              </a:rPr>
              <a:t> </a:t>
            </a:r>
            <a:r>
              <a:rPr lang="es-ES" sz="1200" b="0" kern="1200" spc="-5" dirty="0" err="1">
                <a:solidFill>
                  <a:srgbClr val="1C1D21"/>
                </a:solidFill>
                <a:latin typeface="Arial"/>
                <a:ea typeface="+mn-ea"/>
                <a:cs typeface="Arial"/>
                <a:sym typeface="Arial"/>
              </a:rPr>
              <a:t>Chartered</a:t>
            </a:r>
            <a:r>
              <a:rPr lang="es-ES" sz="1200" b="0" kern="1200" spc="-5" dirty="0">
                <a:solidFill>
                  <a:srgbClr val="1C1D21"/>
                </a:solidFill>
                <a:latin typeface="Arial"/>
                <a:ea typeface="+mn-ea"/>
                <a:cs typeface="Arial"/>
                <a:sym typeface="Arial"/>
              </a:rPr>
              <a:t> </a:t>
            </a:r>
            <a:r>
              <a:rPr lang="es-ES" sz="1200" b="0" kern="1200" spc="-5" dirty="0" err="1">
                <a:solidFill>
                  <a:srgbClr val="1C1D21"/>
                </a:solidFill>
                <a:latin typeface="Arial"/>
                <a:ea typeface="+mn-ea"/>
                <a:cs typeface="Arial"/>
                <a:sym typeface="Arial"/>
              </a:rPr>
              <a:t>Accountants</a:t>
            </a:r>
            <a:r>
              <a:rPr lang="es-ES" sz="1200" b="0" kern="1200" spc="-5" dirty="0">
                <a:solidFill>
                  <a:srgbClr val="1C1D21"/>
                </a:solidFill>
                <a:latin typeface="Arial"/>
                <a:ea typeface="+mn-ea"/>
                <a:cs typeface="Arial"/>
                <a:sym typeface="Arial"/>
              </a:rPr>
              <a:t> in </a:t>
            </a:r>
            <a:r>
              <a:rPr lang="es-ES" sz="1200" b="0" kern="1200" spc="-5" dirty="0" err="1">
                <a:solidFill>
                  <a:srgbClr val="1C1D21"/>
                </a:solidFill>
                <a:latin typeface="Arial"/>
                <a:ea typeface="+mn-ea"/>
                <a:cs typeface="Arial"/>
                <a:sym typeface="Arial"/>
              </a:rPr>
              <a:t>England</a:t>
            </a:r>
            <a:r>
              <a:rPr lang="es-ES" sz="1200" b="0" kern="1200" spc="-5" dirty="0">
                <a:solidFill>
                  <a:srgbClr val="1C1D21"/>
                </a:solidFill>
                <a:latin typeface="Arial"/>
                <a:ea typeface="+mn-ea"/>
                <a:cs typeface="Arial"/>
                <a:sym typeface="Arial"/>
              </a:rPr>
              <a:t> and </a:t>
            </a:r>
            <a:r>
              <a:rPr lang="es-ES" sz="1200" b="0" kern="1200" spc="-5" dirty="0" err="1">
                <a:solidFill>
                  <a:srgbClr val="1C1D21"/>
                </a:solidFill>
                <a:latin typeface="Arial"/>
                <a:ea typeface="+mn-ea"/>
                <a:cs typeface="Arial"/>
                <a:sym typeface="Arial"/>
              </a:rPr>
              <a:t>Wales</a:t>
            </a:r>
            <a:r>
              <a:rPr lang="es-ES" sz="1200" b="0" kern="1200" spc="-5" dirty="0">
                <a:solidFill>
                  <a:srgbClr val="1C1D21"/>
                </a:solidFill>
                <a:latin typeface="Arial"/>
                <a:ea typeface="+mn-ea"/>
                <a:cs typeface="Arial"/>
                <a:sym typeface="Arial"/>
              </a:rPr>
              <a:t> (</a:t>
            </a:r>
            <a:r>
              <a:rPr lang="es-ES" sz="1200" kern="1200" spc="-5" dirty="0">
                <a:solidFill>
                  <a:srgbClr val="1C1D21"/>
                </a:solidFill>
                <a:latin typeface="Arial"/>
                <a:ea typeface="+mn-ea"/>
                <a:cs typeface="Arial"/>
                <a:sym typeface="Arial"/>
              </a:rPr>
              <a:t>ICAEW</a:t>
            </a:r>
            <a:r>
              <a:rPr lang="es-ES" sz="1200" b="0" kern="1200" spc="-5" dirty="0">
                <a:solidFill>
                  <a:srgbClr val="1C1D21"/>
                </a:solidFill>
                <a:latin typeface="Arial"/>
                <a:ea typeface="+mn-ea"/>
                <a:cs typeface="Arial"/>
              </a:rPr>
              <a:t>).</a:t>
            </a:r>
            <a:br>
              <a:rPr lang="es-ES" sz="1200" b="0" kern="1200" spc="-5" dirty="0">
                <a:solidFill>
                  <a:srgbClr val="1C1D21"/>
                </a:solidFill>
                <a:latin typeface="Arial"/>
                <a:ea typeface="+mn-ea"/>
                <a:cs typeface="Arial"/>
              </a:rPr>
            </a:br>
            <a:br>
              <a:rPr lang="es-ES" sz="1200" b="0" kern="1200" spc="-5" dirty="0">
                <a:solidFill>
                  <a:srgbClr val="1C1D21"/>
                </a:solidFill>
                <a:latin typeface="Arial"/>
                <a:ea typeface="+mn-ea"/>
                <a:cs typeface="Arial"/>
              </a:rPr>
            </a:br>
            <a:endParaRPr lang="en-US" sz="1200" b="0" kern="1200" spc="-5" dirty="0">
              <a:solidFill>
                <a:srgbClr val="1C1D21"/>
              </a:solidFill>
              <a:latin typeface="Arial"/>
              <a:ea typeface="+mn-ea"/>
              <a:cs typeface="Arial"/>
            </a:endParaRPr>
          </a:p>
        </p:txBody>
      </p:sp>
      <p:sp>
        <p:nvSpPr>
          <p:cNvPr id="116" name="Google Shape;116;p2"/>
          <p:cNvSpPr txBox="1"/>
          <p:nvPr/>
        </p:nvSpPr>
        <p:spPr>
          <a:xfrm>
            <a:off x="3547825" y="838270"/>
            <a:ext cx="3148200" cy="310275"/>
          </a:xfrm>
          <a:prstGeom prst="rect">
            <a:avLst/>
          </a:prstGeom>
          <a:noFill/>
          <a:ln>
            <a:noFill/>
          </a:ln>
        </p:spPr>
        <p:txBody>
          <a:bodyPr spcFirstLastPara="1" wrap="square" lIns="68569" tIns="68569" rIns="68569" bIns="68569" anchor="t" anchorCtr="0">
            <a:noAutofit/>
          </a:bodyPr>
          <a:lstStyle/>
          <a:p>
            <a:pPr>
              <a:lnSpc>
                <a:spcPct val="115000"/>
              </a:lnSpc>
            </a:pPr>
            <a:r>
              <a:rPr lang="es-ES" sz="2000" b="1" dirty="0">
                <a:solidFill>
                  <a:srgbClr val="002060"/>
                </a:solidFill>
                <a:latin typeface="Source Sans Pro"/>
                <a:ea typeface="Source Sans Pro"/>
                <a:cs typeface="Arial"/>
              </a:rPr>
              <a:t>JOSEPH MERCHÁN Z. </a:t>
            </a:r>
            <a:endParaRPr sz="2000" b="1" dirty="0">
              <a:latin typeface="Source Sans Pro"/>
              <a:ea typeface="Source Sans Pro"/>
              <a:cs typeface="Arial" panose="020B0604020202020204" pitchFamily="34" charset="0"/>
            </a:endParaRPr>
          </a:p>
          <a:p>
            <a:pPr>
              <a:lnSpc>
                <a:spcPct val="115000"/>
              </a:lnSpc>
              <a:buClr>
                <a:schemeClr val="dk1"/>
              </a:buClr>
              <a:buSzPts val="1100"/>
            </a:pPr>
            <a:r>
              <a:rPr lang="es-ES" b="1" dirty="0">
                <a:solidFill>
                  <a:srgbClr val="002060"/>
                </a:solidFill>
                <a:latin typeface="Source Sans Pro"/>
                <a:ea typeface="Source Sans Pro"/>
                <a:cs typeface="Arial"/>
              </a:rPr>
              <a:t>MANAGER &amp; FOUNDER</a:t>
            </a:r>
            <a:endParaRPr sz="1200" b="1" dirty="0">
              <a:solidFill>
                <a:srgbClr val="002060"/>
              </a:solidFill>
              <a:latin typeface="Source Sans Pro"/>
              <a:ea typeface="Source Sans Pro"/>
              <a:cs typeface="Arial"/>
            </a:endParaRPr>
          </a:p>
          <a:p>
            <a:endParaRPr sz="1200" dirty="0">
              <a:latin typeface="Arial" panose="020B0604020202020204" pitchFamily="34" charset="0"/>
              <a:ea typeface="Calibri"/>
              <a:cs typeface="Arial" panose="020B0604020202020204" pitchFamily="34" charset="0"/>
              <a:sym typeface="Calibri"/>
            </a:endParaRPr>
          </a:p>
        </p:txBody>
      </p:sp>
      <p:sp>
        <p:nvSpPr>
          <p:cNvPr id="13" name="Rectángulo 12"/>
          <p:cNvSpPr/>
          <p:nvPr/>
        </p:nvSpPr>
        <p:spPr>
          <a:xfrm>
            <a:off x="146789" y="4736472"/>
            <a:ext cx="2321469" cy="316690"/>
          </a:xfrm>
          <a:prstGeom prst="rect">
            <a:avLst/>
          </a:prstGeom>
        </p:spPr>
        <p:txBody>
          <a:bodyPr wrap="none" lIns="91440" tIns="45720" rIns="91440" bIns="45720" anchor="t">
            <a:spAutoFit/>
          </a:bodyPr>
          <a:lstStyle/>
          <a:p>
            <a:pPr algn="ctr">
              <a:lnSpc>
                <a:spcPct val="115000"/>
              </a:lnSpc>
              <a:spcAft>
                <a:spcPts val="1575"/>
              </a:spcAft>
              <a:buSzPts val="1500"/>
            </a:pPr>
            <a:r>
              <a:rPr lang="es-ES" sz="1350" b="1" dirty="0">
                <a:solidFill>
                  <a:schemeClr val="bg1"/>
                </a:solidFill>
                <a:latin typeface="Source Sans Pro"/>
                <a:ea typeface="Nunito"/>
                <a:cs typeface="Nunito"/>
                <a:sym typeface="Nunito"/>
              </a:rPr>
              <a:t>www.corporacionaldia.com</a:t>
            </a:r>
            <a:endParaRPr lang="es-ES" sz="788" b="1" dirty="0">
              <a:solidFill>
                <a:schemeClr val="bg1"/>
              </a:solidFill>
              <a:latin typeface="Source Sans Pro"/>
            </a:endParaRPr>
          </a:p>
        </p:txBody>
      </p:sp>
      <p:pic>
        <p:nvPicPr>
          <p:cNvPr id="6" name="Imagen 5">
            <a:extLst>
              <a:ext uri="{FF2B5EF4-FFF2-40B4-BE49-F238E27FC236}">
                <a16:creationId xmlns:a16="http://schemas.microsoft.com/office/drawing/2014/main" id="{69E680FE-12C5-4D35-950D-34EF4429D2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76350"/>
            <a:ext cx="3418490" cy="2745702"/>
          </a:xfrm>
          <a:prstGeom prst="rect">
            <a:avLst/>
          </a:prstGeom>
        </p:spPr>
      </p:pic>
    </p:spTree>
    <p:extLst>
      <p:ext uri="{BB962C8B-B14F-4D97-AF65-F5344CB8AC3E}">
        <p14:creationId xmlns:p14="http://schemas.microsoft.com/office/powerpoint/2010/main" val="17107880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7515" y="290414"/>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81747E03-4089-487C-BE23-3A74196806FF}"/>
              </a:ext>
            </a:extLst>
          </p:cNvPr>
          <p:cNvPicPr>
            <a:picLocks noChangeAspect="1"/>
          </p:cNvPicPr>
          <p:nvPr/>
        </p:nvPicPr>
        <p:blipFill>
          <a:blip r:embed="rId2"/>
          <a:stretch>
            <a:fillRect/>
          </a:stretch>
        </p:blipFill>
        <p:spPr>
          <a:xfrm>
            <a:off x="1676401" y="744384"/>
            <a:ext cx="5678570" cy="3949795"/>
          </a:xfrm>
          <a:prstGeom prst="rect">
            <a:avLst/>
          </a:prstGeom>
        </p:spPr>
      </p:pic>
    </p:spTree>
    <p:extLst>
      <p:ext uri="{BB962C8B-B14F-4D97-AF65-F5344CB8AC3E}">
        <p14:creationId xmlns:p14="http://schemas.microsoft.com/office/powerpoint/2010/main" val="16940156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7515" y="290414"/>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667034EF-30DE-4038-AF69-0720972BD615}"/>
              </a:ext>
            </a:extLst>
          </p:cNvPr>
          <p:cNvPicPr>
            <a:picLocks noChangeAspect="1"/>
          </p:cNvPicPr>
          <p:nvPr/>
        </p:nvPicPr>
        <p:blipFill>
          <a:blip r:embed="rId2"/>
          <a:stretch>
            <a:fillRect/>
          </a:stretch>
        </p:blipFill>
        <p:spPr>
          <a:xfrm>
            <a:off x="1295400" y="744384"/>
            <a:ext cx="6024390" cy="4108702"/>
          </a:xfrm>
          <a:prstGeom prst="rect">
            <a:avLst/>
          </a:prstGeom>
        </p:spPr>
      </p:pic>
    </p:spTree>
    <p:extLst>
      <p:ext uri="{BB962C8B-B14F-4D97-AF65-F5344CB8AC3E}">
        <p14:creationId xmlns:p14="http://schemas.microsoft.com/office/powerpoint/2010/main" val="1141839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14905AAA-FBCA-4219-8A47-3692B793945E}"/>
              </a:ext>
            </a:extLst>
          </p:cNvPr>
          <p:cNvPicPr>
            <a:picLocks noChangeAspect="1"/>
          </p:cNvPicPr>
          <p:nvPr/>
        </p:nvPicPr>
        <p:blipFill>
          <a:blip r:embed="rId2"/>
          <a:stretch>
            <a:fillRect/>
          </a:stretch>
        </p:blipFill>
        <p:spPr>
          <a:xfrm>
            <a:off x="1295400" y="900997"/>
            <a:ext cx="5469762" cy="3934074"/>
          </a:xfrm>
          <a:prstGeom prst="rect">
            <a:avLst/>
          </a:prstGeom>
        </p:spPr>
      </p:pic>
    </p:spTree>
    <p:extLst>
      <p:ext uri="{BB962C8B-B14F-4D97-AF65-F5344CB8AC3E}">
        <p14:creationId xmlns:p14="http://schemas.microsoft.com/office/powerpoint/2010/main" val="3341875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8DE45B76-D0D1-405B-B222-136C3BD328DA}"/>
              </a:ext>
            </a:extLst>
          </p:cNvPr>
          <p:cNvPicPr>
            <a:picLocks noChangeAspect="1"/>
          </p:cNvPicPr>
          <p:nvPr/>
        </p:nvPicPr>
        <p:blipFill>
          <a:blip r:embed="rId2"/>
          <a:stretch>
            <a:fillRect/>
          </a:stretch>
        </p:blipFill>
        <p:spPr>
          <a:xfrm>
            <a:off x="1640942" y="767841"/>
            <a:ext cx="5862116" cy="4000275"/>
          </a:xfrm>
          <a:prstGeom prst="rect">
            <a:avLst/>
          </a:prstGeom>
        </p:spPr>
      </p:pic>
    </p:spTree>
    <p:extLst>
      <p:ext uri="{BB962C8B-B14F-4D97-AF65-F5344CB8AC3E}">
        <p14:creationId xmlns:p14="http://schemas.microsoft.com/office/powerpoint/2010/main" val="11173693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BD10C486-40C4-484B-942C-F64B591E8A4F}"/>
              </a:ext>
            </a:extLst>
          </p:cNvPr>
          <p:cNvPicPr>
            <a:picLocks noChangeAspect="1"/>
          </p:cNvPicPr>
          <p:nvPr/>
        </p:nvPicPr>
        <p:blipFill>
          <a:blip r:embed="rId2"/>
          <a:stretch>
            <a:fillRect/>
          </a:stretch>
        </p:blipFill>
        <p:spPr>
          <a:xfrm>
            <a:off x="1566996" y="756956"/>
            <a:ext cx="6010008" cy="4067208"/>
          </a:xfrm>
          <a:prstGeom prst="rect">
            <a:avLst/>
          </a:prstGeom>
        </p:spPr>
      </p:pic>
    </p:spTree>
    <p:extLst>
      <p:ext uri="{BB962C8B-B14F-4D97-AF65-F5344CB8AC3E}">
        <p14:creationId xmlns:p14="http://schemas.microsoft.com/office/powerpoint/2010/main" val="1567162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BDD9347B-9AA0-4D3B-821A-C370425C65AA}"/>
              </a:ext>
            </a:extLst>
          </p:cNvPr>
          <p:cNvPicPr>
            <a:picLocks noChangeAspect="1"/>
          </p:cNvPicPr>
          <p:nvPr/>
        </p:nvPicPr>
        <p:blipFill>
          <a:blip r:embed="rId2"/>
          <a:stretch>
            <a:fillRect/>
          </a:stretch>
        </p:blipFill>
        <p:spPr>
          <a:xfrm>
            <a:off x="1596632" y="843976"/>
            <a:ext cx="5950736" cy="4009238"/>
          </a:xfrm>
          <a:prstGeom prst="rect">
            <a:avLst/>
          </a:prstGeom>
        </p:spPr>
      </p:pic>
    </p:spTree>
    <p:extLst>
      <p:ext uri="{BB962C8B-B14F-4D97-AF65-F5344CB8AC3E}">
        <p14:creationId xmlns:p14="http://schemas.microsoft.com/office/powerpoint/2010/main" val="23553281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F6B2C651-3461-4572-A08D-858A6CC54C2E}"/>
              </a:ext>
            </a:extLst>
          </p:cNvPr>
          <p:cNvPicPr>
            <a:picLocks noChangeAspect="1"/>
          </p:cNvPicPr>
          <p:nvPr/>
        </p:nvPicPr>
        <p:blipFill>
          <a:blip r:embed="rId2"/>
          <a:stretch>
            <a:fillRect/>
          </a:stretch>
        </p:blipFill>
        <p:spPr>
          <a:xfrm>
            <a:off x="1219200" y="739720"/>
            <a:ext cx="6312673" cy="4031769"/>
          </a:xfrm>
          <a:prstGeom prst="rect">
            <a:avLst/>
          </a:prstGeom>
        </p:spPr>
      </p:pic>
    </p:spTree>
    <p:extLst>
      <p:ext uri="{BB962C8B-B14F-4D97-AF65-F5344CB8AC3E}">
        <p14:creationId xmlns:p14="http://schemas.microsoft.com/office/powerpoint/2010/main" val="11216629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50141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lang="es-ES">
              <a:solidFill>
                <a:srgbClr val="002060"/>
              </a:solidFill>
              <a:latin typeface="Source Sans Pro"/>
              <a:ea typeface="Source Sans Pro"/>
            </a:endParaRPr>
          </a:p>
        </p:txBody>
      </p:sp>
      <p:sp>
        <p:nvSpPr>
          <p:cNvPr id="12" name="object 2"/>
          <p:cNvSpPr txBox="1">
            <a:spLocks/>
          </p:cNvSpPr>
          <p:nvPr/>
        </p:nvSpPr>
        <p:spPr>
          <a:xfrm>
            <a:off x="632604" y="1076251"/>
            <a:ext cx="7886700" cy="1120820"/>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400" u="sng" kern="0" spc="-5" dirty="0">
                <a:latin typeface="Trebuchet MS" panose="020B0603020202020204" pitchFamily="34" charset="0"/>
                <a:cs typeface="Arial" panose="020B0604020202020204" pitchFamily="34" charset="0"/>
              </a:rPr>
              <a:t>La regla de oro de la </a:t>
            </a:r>
            <a:r>
              <a:rPr lang="es-ES" sz="2400" u="sng" kern="0" spc="-5" dirty="0" err="1">
                <a:latin typeface="Trebuchet MS" panose="020B0603020202020204" pitchFamily="34" charset="0"/>
                <a:cs typeface="Arial" panose="020B0604020202020204" pitchFamily="34" charset="0"/>
              </a:rPr>
              <a:t>Autosostenibilidad</a:t>
            </a:r>
            <a:endParaRPr lang="es-ES" sz="2400" u="sng" kern="0" spc="-5" dirty="0">
              <a:latin typeface="Trebuchet MS" panose="020B0603020202020204" pitchFamily="34" charset="0"/>
              <a:cs typeface="Arial" panose="020B0604020202020204" pitchFamily="34" charset="0"/>
            </a:endParaRPr>
          </a:p>
          <a:p>
            <a:pPr marL="12700" marR="5080" algn="ctr">
              <a:lnSpc>
                <a:spcPts val="2320"/>
              </a:lnSpc>
              <a:spcBef>
                <a:spcPts val="640"/>
              </a:spcBef>
            </a:pPr>
            <a:r>
              <a:rPr lang="es-ES" sz="2400" kern="0" spc="-5" dirty="0">
                <a:latin typeface="Trebuchet MS" panose="020B0603020202020204" pitchFamily="34" charset="0"/>
                <a:cs typeface="Arial" panose="020B0604020202020204" pitchFamily="34" charset="0"/>
              </a:rPr>
              <a:t>La  fuente de fondos debería ser igual o mayor (o por lo menos igual) al Uso de Fondos.</a:t>
            </a:r>
            <a:endParaRPr lang="es-ES" sz="2400" kern="0" dirty="0">
              <a:latin typeface="Trebuchet MS" panose="020B0603020202020204" pitchFamily="34" charset="0"/>
              <a:cs typeface="Arial" panose="020B0604020202020204" pitchFamily="34" charset="0"/>
            </a:endParaRPr>
          </a:p>
        </p:txBody>
      </p:sp>
      <p:sp>
        <p:nvSpPr>
          <p:cNvPr id="13" name="object 2"/>
          <p:cNvSpPr txBox="1">
            <a:spLocks/>
          </p:cNvSpPr>
          <p:nvPr/>
        </p:nvSpPr>
        <p:spPr>
          <a:xfrm>
            <a:off x="522617" y="2192572"/>
            <a:ext cx="7886700" cy="748923"/>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000" b="0" kern="0" spc="-5" dirty="0">
                <a:latin typeface="Trebuchet MS" panose="020B0603020202020204" pitchFamily="34" charset="0"/>
                <a:cs typeface="Arial" panose="020B0604020202020204" pitchFamily="34" charset="0"/>
              </a:rPr>
              <a:t>Por ende </a:t>
            </a:r>
            <a:r>
              <a:rPr lang="es-ES" sz="2000" b="0" u="sng" kern="0" spc="-5" dirty="0">
                <a:latin typeface="Trebuchet MS" panose="020B0603020202020204" pitchFamily="34" charset="0"/>
                <a:cs typeface="Arial" panose="020B0604020202020204" pitchFamily="34" charset="0"/>
              </a:rPr>
              <a:t>el financiamiento sin costo</a:t>
            </a:r>
            <a:r>
              <a:rPr lang="es-ES" sz="2000" b="0" kern="0" spc="-5" dirty="0">
                <a:latin typeface="Trebuchet MS" panose="020B0603020202020204" pitchFamily="34" charset="0"/>
                <a:cs typeface="Arial" panose="020B0604020202020204" pitchFamily="34" charset="0"/>
              </a:rPr>
              <a:t> debería ser mayor o por lo menos igual a las </a:t>
            </a:r>
            <a:r>
              <a:rPr lang="es-ES" sz="2000" b="0" u="sng" kern="0" spc="-5" dirty="0">
                <a:latin typeface="Trebuchet MS" panose="020B0603020202020204" pitchFamily="34" charset="0"/>
                <a:cs typeface="Arial" panose="020B0604020202020204" pitchFamily="34" charset="0"/>
              </a:rPr>
              <a:t>inversiones necesarias de corto plazo.</a:t>
            </a:r>
            <a:endParaRPr lang="es-ES" sz="2000" b="0" u="sng" kern="0" dirty="0">
              <a:latin typeface="Trebuchet MS" panose="020B0603020202020204" pitchFamily="34" charset="0"/>
              <a:cs typeface="Arial" panose="020B0604020202020204" pitchFamily="34" charset="0"/>
            </a:endParaRPr>
          </a:p>
        </p:txBody>
      </p:sp>
      <p:sp>
        <p:nvSpPr>
          <p:cNvPr id="14" name="object 2"/>
          <p:cNvSpPr txBox="1">
            <a:spLocks/>
          </p:cNvSpPr>
          <p:nvPr/>
        </p:nvSpPr>
        <p:spPr>
          <a:xfrm>
            <a:off x="765512" y="3219958"/>
            <a:ext cx="7886700" cy="1197764"/>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nSpc>
                <a:spcPts val="2320"/>
              </a:lnSpc>
              <a:spcBef>
                <a:spcPts val="640"/>
              </a:spcBef>
            </a:pPr>
            <a:r>
              <a:rPr lang="es-ES" sz="2800" b="0" kern="0" dirty="0">
                <a:latin typeface="Trebuchet MS" panose="020B0603020202020204" pitchFamily="34" charset="0"/>
                <a:cs typeface="Arial" panose="020B0604020202020204" pitchFamily="34" charset="0"/>
              </a:rPr>
              <a:t>        </a:t>
            </a:r>
            <a:r>
              <a:rPr lang="es-ES" sz="2800" b="0" u="sng" kern="0" dirty="0">
                <a:solidFill>
                  <a:srgbClr val="0070C0"/>
                </a:solidFill>
                <a:latin typeface="Trebuchet MS" panose="020B0603020202020204" pitchFamily="34" charset="0"/>
                <a:cs typeface="Arial" panose="020B0604020202020204" pitchFamily="34" charset="0"/>
              </a:rPr>
              <a:t>30</a:t>
            </a:r>
            <a:r>
              <a:rPr lang="es-ES" sz="2800" b="0" kern="0" dirty="0">
                <a:latin typeface="Trebuchet MS" panose="020B0603020202020204" pitchFamily="34" charset="0"/>
                <a:cs typeface="Arial" panose="020B0604020202020204" pitchFamily="34" charset="0"/>
              </a:rPr>
              <a:t>                                         </a:t>
            </a:r>
            <a:r>
              <a:rPr lang="es-ES" sz="2800" b="0" u="sng" kern="0" dirty="0">
                <a:solidFill>
                  <a:srgbClr val="FF0000"/>
                </a:solidFill>
                <a:latin typeface="Trebuchet MS" panose="020B0603020202020204" pitchFamily="34" charset="0"/>
                <a:cs typeface="Arial" panose="020B0604020202020204" pitchFamily="34" charset="0"/>
              </a:rPr>
              <a:t>30</a:t>
            </a:r>
          </a:p>
          <a:p>
            <a:pPr marL="12700" marR="5080">
              <a:lnSpc>
                <a:spcPts val="2320"/>
              </a:lnSpc>
              <a:spcBef>
                <a:spcPts val="640"/>
              </a:spcBef>
            </a:pPr>
            <a:r>
              <a:rPr lang="es-ES" sz="2800" b="0" u="sng" kern="0" dirty="0">
                <a:solidFill>
                  <a:srgbClr val="0070C0"/>
                </a:solidFill>
                <a:latin typeface="Trebuchet MS" panose="020B0603020202020204" pitchFamily="34" charset="0"/>
                <a:cs typeface="Arial" panose="020B0604020202020204" pitchFamily="34" charset="0"/>
              </a:rPr>
              <a:t>Días de Cobro</a:t>
            </a:r>
            <a:r>
              <a:rPr lang="es-ES" sz="2000" b="0" kern="0" dirty="0">
                <a:latin typeface="Trebuchet MS" panose="020B0603020202020204" pitchFamily="34" charset="0"/>
                <a:cs typeface="Arial" panose="020B0604020202020204" pitchFamily="34" charset="0"/>
              </a:rPr>
              <a:t>                  </a:t>
            </a:r>
            <a:r>
              <a:rPr lang="es-ES" sz="4000" u="sng" kern="0" dirty="0">
                <a:latin typeface="Trebuchet MS" panose="020B0603020202020204" pitchFamily="34" charset="0"/>
                <a:cs typeface="Arial" panose="020B0604020202020204" pitchFamily="34" charset="0"/>
              </a:rPr>
              <a:t>&lt;</a:t>
            </a:r>
            <a:r>
              <a:rPr lang="es-ES" sz="4000" kern="0" dirty="0">
                <a:latin typeface="Trebuchet MS" panose="020B0603020202020204" pitchFamily="34" charset="0"/>
                <a:cs typeface="Arial" panose="020B0604020202020204" pitchFamily="34" charset="0"/>
              </a:rPr>
              <a:t>      </a:t>
            </a:r>
            <a:r>
              <a:rPr lang="es-ES" sz="2800" b="0" kern="0" dirty="0">
                <a:solidFill>
                  <a:srgbClr val="FF0000"/>
                </a:solidFill>
                <a:latin typeface="Trebuchet MS" panose="020B0603020202020204" pitchFamily="34" charset="0"/>
                <a:cs typeface="Arial" panose="020B0604020202020204" pitchFamily="34" charset="0"/>
              </a:rPr>
              <a:t>D</a:t>
            </a:r>
            <a:r>
              <a:rPr lang="es-ES" sz="2800" b="0" u="sng" kern="0" dirty="0">
                <a:solidFill>
                  <a:srgbClr val="FF0000"/>
                </a:solidFill>
                <a:latin typeface="Trebuchet MS" panose="020B0603020202020204" pitchFamily="34" charset="0"/>
                <a:cs typeface="Arial" panose="020B0604020202020204" pitchFamily="34" charset="0"/>
              </a:rPr>
              <a:t>ías de Pago</a:t>
            </a:r>
            <a:endParaRPr lang="es-ES" sz="2800" u="sng" kern="0" dirty="0">
              <a:solidFill>
                <a:srgbClr val="FF0000"/>
              </a:solidFill>
              <a:latin typeface="Trebuchet MS" panose="020B0603020202020204" pitchFamily="34" charset="0"/>
              <a:cs typeface="Arial" panose="020B0604020202020204" pitchFamily="34" charset="0"/>
            </a:endParaRPr>
          </a:p>
          <a:p>
            <a:pPr marL="12700" marR="5080" algn="ctr">
              <a:lnSpc>
                <a:spcPts val="2320"/>
              </a:lnSpc>
              <a:spcBef>
                <a:spcPts val="640"/>
              </a:spcBef>
            </a:pPr>
            <a:endParaRPr lang="es-ES" sz="2000" b="0" kern="0" dirty="0">
              <a:latin typeface="Trebuchet MS" panose="020B0603020202020204" pitchFamily="34" charset="0"/>
              <a:cs typeface="Arial" panose="020B0604020202020204" pitchFamily="34" charset="0"/>
            </a:endParaRPr>
          </a:p>
        </p:txBody>
      </p:sp>
    </p:spTree>
    <p:extLst>
      <p:ext uri="{BB962C8B-B14F-4D97-AF65-F5344CB8AC3E}">
        <p14:creationId xmlns:p14="http://schemas.microsoft.com/office/powerpoint/2010/main" val="22653290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3838055" y="478855"/>
            <a:ext cx="4530998" cy="365224"/>
          </a:xfrm>
          <a:prstGeom prst="rect">
            <a:avLst/>
          </a:prstGeom>
          <a:noFill/>
          <a:ln/>
        </p:spPr>
        <p:txBody>
          <a:bodyPr wrap="none" lIns="0" tIns="0" rIns="0" bIns="0" rtlCol="0" anchor="t"/>
          <a:lstStyle/>
          <a:p>
            <a:pPr>
              <a:lnSpc>
                <a:spcPts val="2875"/>
              </a:lnSpc>
            </a:pPr>
            <a:r>
              <a:rPr lang="en-US" sz="2281" dirty="0">
                <a:solidFill>
                  <a:srgbClr val="1B1B27"/>
                </a:solidFill>
                <a:latin typeface="Raleway" pitchFamily="34" charset="0"/>
                <a:ea typeface="Raleway" pitchFamily="34" charset="-122"/>
                <a:cs typeface="Raleway" pitchFamily="34" charset="-120"/>
              </a:rPr>
              <a:t>¿Qué Hago Cuando Debo Dinero?</a:t>
            </a:r>
            <a:endParaRPr lang="en-US" sz="2281" dirty="0"/>
          </a:p>
        </p:txBody>
      </p:sp>
      <p:sp>
        <p:nvSpPr>
          <p:cNvPr id="4" name="Text 1"/>
          <p:cNvSpPr/>
          <p:nvPr/>
        </p:nvSpPr>
        <p:spPr>
          <a:xfrm>
            <a:off x="3838055" y="1019398"/>
            <a:ext cx="4896892" cy="374005"/>
          </a:xfrm>
          <a:prstGeom prst="rect">
            <a:avLst/>
          </a:prstGeom>
          <a:noFill/>
          <a:ln/>
        </p:spPr>
        <p:txBody>
          <a:bodyPr wrap="square" lIns="0" tIns="0" rIns="0" bIns="0" rtlCol="0" anchor="t"/>
          <a:lstStyle/>
          <a:p>
            <a:pPr>
              <a:lnSpc>
                <a:spcPts val="1469"/>
              </a:lnSpc>
            </a:pPr>
            <a:r>
              <a:rPr lang="en-US" sz="906" dirty="0">
                <a:solidFill>
                  <a:srgbClr val="3C3939"/>
                </a:solidFill>
                <a:latin typeface="Roboto" pitchFamily="34" charset="0"/>
                <a:ea typeface="Roboto" pitchFamily="34" charset="-122"/>
                <a:cs typeface="Roboto" pitchFamily="34" charset="-120"/>
              </a:rPr>
              <a:t>Enfrentar deudas requiere decisiones estratégicas inteligentes. Analicemos las opciones disponibles y sus implicaciones financieras para tomar la mejor decisión.</a:t>
            </a:r>
            <a:endParaRPr lang="en-US" sz="906" dirty="0"/>
          </a:p>
        </p:txBody>
      </p:sp>
      <p:sp>
        <p:nvSpPr>
          <p:cNvPr id="5" name="Text 2"/>
          <p:cNvSpPr/>
          <p:nvPr/>
        </p:nvSpPr>
        <p:spPr>
          <a:xfrm>
            <a:off x="4974654" y="1524893"/>
            <a:ext cx="116830" cy="146075"/>
          </a:xfrm>
          <a:prstGeom prst="rect">
            <a:avLst/>
          </a:prstGeom>
          <a:noFill/>
          <a:ln/>
        </p:spPr>
        <p:txBody>
          <a:bodyPr wrap="none" lIns="0" tIns="0" rIns="0" bIns="0" rtlCol="0" anchor="t"/>
          <a:lstStyle/>
          <a:p>
            <a:pPr>
              <a:lnSpc>
                <a:spcPts val="1469"/>
              </a:lnSpc>
            </a:pPr>
            <a:r>
              <a:rPr lang="en-US" sz="906" dirty="0">
                <a:solidFill>
                  <a:srgbClr val="3C3939"/>
                </a:solidFill>
                <a:latin typeface="Raleway Light" pitchFamily="34" charset="0"/>
                <a:ea typeface="Raleway Light" pitchFamily="34" charset="-122"/>
                <a:cs typeface="Raleway Light" pitchFamily="34" charset="-120"/>
              </a:rPr>
              <a:t>01</a:t>
            </a:r>
            <a:endParaRPr lang="en-US" sz="906" dirty="0"/>
          </a:p>
        </p:txBody>
      </p:sp>
      <p:sp>
        <p:nvSpPr>
          <p:cNvPr id="6" name="Shape 3"/>
          <p:cNvSpPr/>
          <p:nvPr/>
        </p:nvSpPr>
        <p:spPr>
          <a:xfrm>
            <a:off x="3838055" y="1709217"/>
            <a:ext cx="2390031" cy="14288"/>
          </a:xfrm>
          <a:prstGeom prst="rect">
            <a:avLst/>
          </a:prstGeom>
          <a:solidFill>
            <a:srgbClr val="1B1B27"/>
          </a:solidFill>
          <a:ln/>
        </p:spPr>
      </p:sp>
      <p:sp>
        <p:nvSpPr>
          <p:cNvPr id="7" name="Text 4"/>
          <p:cNvSpPr/>
          <p:nvPr/>
        </p:nvSpPr>
        <p:spPr>
          <a:xfrm>
            <a:off x="4134297" y="1796207"/>
            <a:ext cx="1797472" cy="182538"/>
          </a:xfrm>
          <a:prstGeom prst="rect">
            <a:avLst/>
          </a:prstGeom>
          <a:noFill/>
          <a:ln/>
        </p:spPr>
        <p:txBody>
          <a:bodyPr wrap="none" lIns="0" tIns="0" rIns="0" bIns="0" rtlCol="0" anchor="t"/>
          <a:lstStyle/>
          <a:p>
            <a:pPr algn="ctr">
              <a:lnSpc>
                <a:spcPts val="1438"/>
              </a:lnSpc>
            </a:pPr>
            <a:r>
              <a:rPr lang="en-US" sz="1125" dirty="0">
                <a:solidFill>
                  <a:srgbClr val="3C3939"/>
                </a:solidFill>
                <a:latin typeface="Raleway" pitchFamily="34" charset="0"/>
                <a:ea typeface="Raleway" pitchFamily="34" charset="-122"/>
                <a:cs typeface="Raleway" pitchFamily="34" charset="-120"/>
              </a:rPr>
              <a:t>Negociar con el Proveedor</a:t>
            </a:r>
            <a:endParaRPr lang="en-US" sz="1125" dirty="0"/>
          </a:p>
        </p:txBody>
      </p:sp>
      <p:sp>
        <p:nvSpPr>
          <p:cNvPr id="8" name="Text 5"/>
          <p:cNvSpPr/>
          <p:nvPr/>
        </p:nvSpPr>
        <p:spPr>
          <a:xfrm>
            <a:off x="3838055" y="2048842"/>
            <a:ext cx="2390031" cy="187003"/>
          </a:xfrm>
          <a:prstGeom prst="rect">
            <a:avLst/>
          </a:prstGeom>
          <a:noFill/>
          <a:ln/>
        </p:spPr>
        <p:txBody>
          <a:bodyPr wrap="none" lIns="0" tIns="0" rIns="0" bIns="0" rtlCol="0" anchor="t"/>
          <a:lstStyle/>
          <a:p>
            <a:pPr algn="ctr">
              <a:lnSpc>
                <a:spcPts val="1469"/>
              </a:lnSpc>
            </a:pPr>
            <a:r>
              <a:rPr lang="en-US" sz="906" b="1" dirty="0">
                <a:solidFill>
                  <a:srgbClr val="1B1B27"/>
                </a:solidFill>
                <a:latin typeface="Roboto" pitchFamily="34" charset="0"/>
                <a:ea typeface="Roboto" pitchFamily="34" charset="-122"/>
                <a:cs typeface="Roboto" pitchFamily="34" charset="-120"/>
              </a:rPr>
              <a:t>✓ RECOMENDABLE</a:t>
            </a:r>
            <a:endParaRPr lang="en-US" sz="906" dirty="0"/>
          </a:p>
        </p:txBody>
      </p:sp>
      <p:sp>
        <p:nvSpPr>
          <p:cNvPr id="9" name="Text 6"/>
          <p:cNvSpPr/>
          <p:nvPr/>
        </p:nvSpPr>
        <p:spPr>
          <a:xfrm>
            <a:off x="3838055" y="2305943"/>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Sin costo financiero adicional</a:t>
            </a:r>
            <a:endParaRPr lang="en-US" sz="906" dirty="0"/>
          </a:p>
        </p:txBody>
      </p:sp>
      <p:sp>
        <p:nvSpPr>
          <p:cNvPr id="10" name="Text 7"/>
          <p:cNvSpPr/>
          <p:nvPr/>
        </p:nvSpPr>
        <p:spPr>
          <a:xfrm>
            <a:off x="3838055" y="2533799"/>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Mantiene buena relación comercial</a:t>
            </a:r>
            <a:endParaRPr lang="en-US" sz="906" dirty="0"/>
          </a:p>
        </p:txBody>
      </p:sp>
      <p:sp>
        <p:nvSpPr>
          <p:cNvPr id="12" name="Text 9"/>
          <p:cNvSpPr/>
          <p:nvPr/>
        </p:nvSpPr>
        <p:spPr>
          <a:xfrm>
            <a:off x="7481516" y="1524893"/>
            <a:ext cx="116830" cy="146075"/>
          </a:xfrm>
          <a:prstGeom prst="rect">
            <a:avLst/>
          </a:prstGeom>
          <a:noFill/>
          <a:ln/>
        </p:spPr>
        <p:txBody>
          <a:bodyPr wrap="none" lIns="0" tIns="0" rIns="0" bIns="0" rtlCol="0" anchor="t"/>
          <a:lstStyle/>
          <a:p>
            <a:pPr>
              <a:lnSpc>
                <a:spcPts val="1469"/>
              </a:lnSpc>
            </a:pPr>
            <a:r>
              <a:rPr lang="en-US" sz="906" dirty="0">
                <a:solidFill>
                  <a:srgbClr val="3C3939"/>
                </a:solidFill>
                <a:latin typeface="Raleway Light" pitchFamily="34" charset="0"/>
                <a:ea typeface="Raleway Light" pitchFamily="34" charset="-122"/>
                <a:cs typeface="Raleway Light" pitchFamily="34" charset="-120"/>
              </a:rPr>
              <a:t>02</a:t>
            </a:r>
            <a:endParaRPr lang="en-US" sz="906" dirty="0"/>
          </a:p>
        </p:txBody>
      </p:sp>
      <p:sp>
        <p:nvSpPr>
          <p:cNvPr id="13" name="Shape 10"/>
          <p:cNvSpPr/>
          <p:nvPr/>
        </p:nvSpPr>
        <p:spPr>
          <a:xfrm>
            <a:off x="6344915" y="1709217"/>
            <a:ext cx="2390031" cy="14288"/>
          </a:xfrm>
          <a:prstGeom prst="rect">
            <a:avLst/>
          </a:prstGeom>
          <a:solidFill>
            <a:srgbClr val="1B1B27"/>
          </a:solidFill>
          <a:ln/>
        </p:spPr>
      </p:sp>
      <p:sp>
        <p:nvSpPr>
          <p:cNvPr id="14" name="Text 11"/>
          <p:cNvSpPr/>
          <p:nvPr/>
        </p:nvSpPr>
        <p:spPr>
          <a:xfrm>
            <a:off x="6671518" y="1796207"/>
            <a:ext cx="1736750" cy="182538"/>
          </a:xfrm>
          <a:prstGeom prst="rect">
            <a:avLst/>
          </a:prstGeom>
          <a:noFill/>
          <a:ln/>
        </p:spPr>
        <p:txBody>
          <a:bodyPr wrap="none" lIns="0" tIns="0" rIns="0" bIns="0" rtlCol="0" anchor="t"/>
          <a:lstStyle/>
          <a:p>
            <a:pPr algn="ctr">
              <a:lnSpc>
                <a:spcPts val="1438"/>
              </a:lnSpc>
            </a:pPr>
            <a:r>
              <a:rPr lang="en-US" sz="1125" dirty="0">
                <a:solidFill>
                  <a:srgbClr val="3C3939"/>
                </a:solidFill>
                <a:latin typeface="Raleway" pitchFamily="34" charset="0"/>
                <a:ea typeface="Raleway" pitchFamily="34" charset="-122"/>
                <a:cs typeface="Raleway" pitchFamily="34" charset="-120"/>
              </a:rPr>
              <a:t>Esconderse del Problema</a:t>
            </a:r>
            <a:endParaRPr lang="en-US" sz="1125" dirty="0"/>
          </a:p>
        </p:txBody>
      </p:sp>
      <p:sp>
        <p:nvSpPr>
          <p:cNvPr id="15" name="Text 12"/>
          <p:cNvSpPr/>
          <p:nvPr/>
        </p:nvSpPr>
        <p:spPr>
          <a:xfrm>
            <a:off x="6344915" y="2048842"/>
            <a:ext cx="2390031" cy="187003"/>
          </a:xfrm>
          <a:prstGeom prst="rect">
            <a:avLst/>
          </a:prstGeom>
          <a:noFill/>
          <a:ln/>
        </p:spPr>
        <p:txBody>
          <a:bodyPr wrap="none" lIns="0" tIns="0" rIns="0" bIns="0" rtlCol="0" anchor="t"/>
          <a:lstStyle/>
          <a:p>
            <a:pPr algn="ctr">
              <a:lnSpc>
                <a:spcPts val="1469"/>
              </a:lnSpc>
            </a:pPr>
            <a:r>
              <a:rPr lang="en-US" sz="906" b="1" dirty="0">
                <a:solidFill>
                  <a:srgbClr val="FF4444"/>
                </a:solidFill>
                <a:latin typeface="Roboto" pitchFamily="34" charset="0"/>
                <a:ea typeface="Roboto" pitchFamily="34" charset="-122"/>
                <a:cs typeface="Roboto" pitchFamily="34" charset="-120"/>
              </a:rPr>
              <a:t>✗ NO RECOMENDABLE</a:t>
            </a:r>
            <a:endParaRPr lang="en-US" sz="906" dirty="0"/>
          </a:p>
        </p:txBody>
      </p:sp>
      <p:sp>
        <p:nvSpPr>
          <p:cNvPr id="16" name="Text 13"/>
          <p:cNvSpPr/>
          <p:nvPr/>
        </p:nvSpPr>
        <p:spPr>
          <a:xfrm>
            <a:off x="6344915" y="2305943"/>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Sin costo financiero inmediato</a:t>
            </a:r>
            <a:endParaRPr lang="en-US" sz="906" dirty="0"/>
          </a:p>
        </p:txBody>
      </p:sp>
      <p:sp>
        <p:nvSpPr>
          <p:cNvPr id="17" name="Text 14"/>
          <p:cNvSpPr/>
          <p:nvPr/>
        </p:nvSpPr>
        <p:spPr>
          <a:xfrm>
            <a:off x="6344915" y="2533799"/>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Genera riesgos legales ocultos</a:t>
            </a:r>
            <a:endParaRPr lang="en-US" sz="906" dirty="0"/>
          </a:p>
        </p:txBody>
      </p:sp>
      <p:sp>
        <p:nvSpPr>
          <p:cNvPr id="19" name="Text 16"/>
          <p:cNvSpPr/>
          <p:nvPr/>
        </p:nvSpPr>
        <p:spPr>
          <a:xfrm>
            <a:off x="4974654" y="3153147"/>
            <a:ext cx="116830" cy="146075"/>
          </a:xfrm>
          <a:prstGeom prst="rect">
            <a:avLst/>
          </a:prstGeom>
          <a:noFill/>
          <a:ln/>
        </p:spPr>
        <p:txBody>
          <a:bodyPr wrap="none" lIns="0" tIns="0" rIns="0" bIns="0" rtlCol="0" anchor="t"/>
          <a:lstStyle/>
          <a:p>
            <a:pPr>
              <a:lnSpc>
                <a:spcPts val="1469"/>
              </a:lnSpc>
            </a:pPr>
            <a:r>
              <a:rPr lang="en-US" sz="906" dirty="0">
                <a:solidFill>
                  <a:srgbClr val="3C3939"/>
                </a:solidFill>
                <a:latin typeface="Raleway Light" pitchFamily="34" charset="0"/>
                <a:ea typeface="Raleway Light" pitchFamily="34" charset="-122"/>
                <a:cs typeface="Raleway Light" pitchFamily="34" charset="-120"/>
              </a:rPr>
              <a:t>03</a:t>
            </a:r>
            <a:endParaRPr lang="en-US" sz="906" dirty="0"/>
          </a:p>
        </p:txBody>
      </p:sp>
      <p:sp>
        <p:nvSpPr>
          <p:cNvPr id="20" name="Shape 17"/>
          <p:cNvSpPr/>
          <p:nvPr/>
        </p:nvSpPr>
        <p:spPr>
          <a:xfrm>
            <a:off x="3838055" y="3337470"/>
            <a:ext cx="2390031" cy="14288"/>
          </a:xfrm>
          <a:prstGeom prst="rect">
            <a:avLst/>
          </a:prstGeom>
          <a:solidFill>
            <a:srgbClr val="1B1B27"/>
          </a:solidFill>
          <a:ln/>
        </p:spPr>
      </p:sp>
      <p:sp>
        <p:nvSpPr>
          <p:cNvPr id="21" name="Text 18"/>
          <p:cNvSpPr/>
          <p:nvPr/>
        </p:nvSpPr>
        <p:spPr>
          <a:xfrm>
            <a:off x="4266456" y="3424460"/>
            <a:ext cx="1533153" cy="182538"/>
          </a:xfrm>
          <a:prstGeom prst="rect">
            <a:avLst/>
          </a:prstGeom>
          <a:noFill/>
          <a:ln/>
        </p:spPr>
        <p:txBody>
          <a:bodyPr wrap="none" lIns="0" tIns="0" rIns="0" bIns="0" rtlCol="0" anchor="t"/>
          <a:lstStyle/>
          <a:p>
            <a:pPr algn="ctr">
              <a:lnSpc>
                <a:spcPts val="1438"/>
              </a:lnSpc>
            </a:pPr>
            <a:r>
              <a:rPr lang="en-US" sz="1125" dirty="0">
                <a:solidFill>
                  <a:srgbClr val="3C3939"/>
                </a:solidFill>
                <a:latin typeface="Raleway" pitchFamily="34" charset="0"/>
                <a:ea typeface="Raleway" pitchFamily="34" charset="-122"/>
                <a:cs typeface="Raleway" pitchFamily="34" charset="-120"/>
              </a:rPr>
              <a:t>Usar Tarjeta de Crédito</a:t>
            </a:r>
            <a:endParaRPr lang="en-US" sz="1125" dirty="0"/>
          </a:p>
        </p:txBody>
      </p:sp>
      <p:sp>
        <p:nvSpPr>
          <p:cNvPr id="22" name="Text 19"/>
          <p:cNvSpPr/>
          <p:nvPr/>
        </p:nvSpPr>
        <p:spPr>
          <a:xfrm>
            <a:off x="3838055" y="3677096"/>
            <a:ext cx="2390031" cy="187003"/>
          </a:xfrm>
          <a:prstGeom prst="rect">
            <a:avLst/>
          </a:prstGeom>
          <a:noFill/>
          <a:ln/>
        </p:spPr>
        <p:txBody>
          <a:bodyPr wrap="none" lIns="0" tIns="0" rIns="0" bIns="0" rtlCol="0" anchor="t"/>
          <a:lstStyle/>
          <a:p>
            <a:pPr algn="ctr">
              <a:lnSpc>
                <a:spcPts val="1469"/>
              </a:lnSpc>
            </a:pPr>
            <a:r>
              <a:rPr lang="en-US" sz="906" b="1" dirty="0">
                <a:solidFill>
                  <a:srgbClr val="FF4444"/>
                </a:solidFill>
                <a:latin typeface="Roboto" pitchFamily="34" charset="0"/>
                <a:ea typeface="Roboto" pitchFamily="34" charset="-122"/>
                <a:cs typeface="Roboto" pitchFamily="34" charset="-120"/>
              </a:rPr>
              <a:t>✗ NO RECOMENDABLE</a:t>
            </a:r>
            <a:endParaRPr lang="en-US" sz="906" dirty="0"/>
          </a:p>
        </p:txBody>
      </p:sp>
      <p:sp>
        <p:nvSpPr>
          <p:cNvPr id="23" name="Text 20"/>
          <p:cNvSpPr/>
          <p:nvPr/>
        </p:nvSpPr>
        <p:spPr>
          <a:xfrm>
            <a:off x="3838055" y="3934197"/>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Alto costo financiero por intereses</a:t>
            </a:r>
            <a:endParaRPr lang="en-US" sz="906" dirty="0"/>
          </a:p>
        </p:txBody>
      </p:sp>
      <p:sp>
        <p:nvSpPr>
          <p:cNvPr id="24" name="Text 21"/>
          <p:cNvSpPr/>
          <p:nvPr/>
        </p:nvSpPr>
        <p:spPr>
          <a:xfrm>
            <a:off x="3838055" y="4162053"/>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Transfiere el problema</a:t>
            </a:r>
            <a:endParaRPr lang="en-US" sz="906" dirty="0"/>
          </a:p>
        </p:txBody>
      </p:sp>
      <p:sp>
        <p:nvSpPr>
          <p:cNvPr id="25" name="Text 22"/>
          <p:cNvSpPr/>
          <p:nvPr/>
        </p:nvSpPr>
        <p:spPr>
          <a:xfrm>
            <a:off x="3838055" y="4389909"/>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Puede agravar la situación</a:t>
            </a:r>
            <a:endParaRPr lang="en-US" sz="906" dirty="0"/>
          </a:p>
        </p:txBody>
      </p:sp>
      <p:sp>
        <p:nvSpPr>
          <p:cNvPr id="26" name="Text 23"/>
          <p:cNvSpPr/>
          <p:nvPr/>
        </p:nvSpPr>
        <p:spPr>
          <a:xfrm>
            <a:off x="7481516" y="3153147"/>
            <a:ext cx="116830" cy="146075"/>
          </a:xfrm>
          <a:prstGeom prst="rect">
            <a:avLst/>
          </a:prstGeom>
          <a:noFill/>
          <a:ln/>
        </p:spPr>
        <p:txBody>
          <a:bodyPr wrap="none" lIns="0" tIns="0" rIns="0" bIns="0" rtlCol="0" anchor="t"/>
          <a:lstStyle/>
          <a:p>
            <a:pPr>
              <a:lnSpc>
                <a:spcPts val="1469"/>
              </a:lnSpc>
            </a:pPr>
            <a:r>
              <a:rPr lang="en-US" sz="906" dirty="0">
                <a:solidFill>
                  <a:srgbClr val="3C3939"/>
                </a:solidFill>
                <a:latin typeface="Raleway Light" pitchFamily="34" charset="0"/>
                <a:ea typeface="Raleway Light" pitchFamily="34" charset="-122"/>
                <a:cs typeface="Raleway Light" pitchFamily="34" charset="-120"/>
              </a:rPr>
              <a:t>04</a:t>
            </a:r>
            <a:endParaRPr lang="en-US" sz="906" dirty="0"/>
          </a:p>
        </p:txBody>
      </p:sp>
      <p:sp>
        <p:nvSpPr>
          <p:cNvPr id="27" name="Shape 24"/>
          <p:cNvSpPr/>
          <p:nvPr/>
        </p:nvSpPr>
        <p:spPr>
          <a:xfrm>
            <a:off x="6344915" y="3337470"/>
            <a:ext cx="2390031" cy="14288"/>
          </a:xfrm>
          <a:prstGeom prst="rect">
            <a:avLst/>
          </a:prstGeom>
          <a:solidFill>
            <a:srgbClr val="1B1B27"/>
          </a:solidFill>
          <a:ln/>
        </p:spPr>
      </p:sp>
      <p:sp>
        <p:nvSpPr>
          <p:cNvPr id="28" name="Text 25"/>
          <p:cNvSpPr/>
          <p:nvPr/>
        </p:nvSpPr>
        <p:spPr>
          <a:xfrm>
            <a:off x="6784181" y="3424460"/>
            <a:ext cx="1511424" cy="182538"/>
          </a:xfrm>
          <a:prstGeom prst="rect">
            <a:avLst/>
          </a:prstGeom>
          <a:noFill/>
          <a:ln/>
        </p:spPr>
        <p:txBody>
          <a:bodyPr wrap="none" lIns="0" tIns="0" rIns="0" bIns="0" rtlCol="0" anchor="t"/>
          <a:lstStyle/>
          <a:p>
            <a:pPr algn="ctr">
              <a:lnSpc>
                <a:spcPts val="1438"/>
              </a:lnSpc>
            </a:pPr>
            <a:r>
              <a:rPr lang="en-US" sz="1125" dirty="0">
                <a:solidFill>
                  <a:srgbClr val="3C3939"/>
                </a:solidFill>
                <a:latin typeface="Raleway" pitchFamily="34" charset="0"/>
                <a:ea typeface="Raleway" pitchFamily="34" charset="-122"/>
                <a:cs typeface="Raleway" pitchFamily="34" charset="-120"/>
              </a:rPr>
              <a:t>Usar Recursos Propios</a:t>
            </a:r>
            <a:endParaRPr lang="en-US" sz="1125" dirty="0"/>
          </a:p>
        </p:txBody>
      </p:sp>
      <p:sp>
        <p:nvSpPr>
          <p:cNvPr id="29" name="Text 26"/>
          <p:cNvSpPr/>
          <p:nvPr/>
        </p:nvSpPr>
        <p:spPr>
          <a:xfrm>
            <a:off x="6344915" y="3677096"/>
            <a:ext cx="2390031" cy="187003"/>
          </a:xfrm>
          <a:prstGeom prst="rect">
            <a:avLst/>
          </a:prstGeom>
          <a:noFill/>
          <a:ln/>
        </p:spPr>
        <p:txBody>
          <a:bodyPr wrap="none" lIns="0" tIns="0" rIns="0" bIns="0" rtlCol="0" anchor="t"/>
          <a:lstStyle/>
          <a:p>
            <a:pPr algn="ctr">
              <a:lnSpc>
                <a:spcPts val="1469"/>
              </a:lnSpc>
            </a:pPr>
            <a:r>
              <a:rPr lang="en-US" sz="906" b="1" dirty="0">
                <a:solidFill>
                  <a:srgbClr val="FF4444"/>
                </a:solidFill>
                <a:latin typeface="Roboto" pitchFamily="34" charset="0"/>
                <a:ea typeface="Roboto" pitchFamily="34" charset="-122"/>
                <a:cs typeface="Roboto" pitchFamily="34" charset="-120"/>
              </a:rPr>
              <a:t>✗ NO RECOMENDABLE</a:t>
            </a:r>
            <a:endParaRPr lang="en-US" sz="906" dirty="0"/>
          </a:p>
        </p:txBody>
      </p:sp>
      <p:sp>
        <p:nvSpPr>
          <p:cNvPr id="30" name="Text 27"/>
          <p:cNvSpPr/>
          <p:nvPr/>
        </p:nvSpPr>
        <p:spPr>
          <a:xfrm>
            <a:off x="6344915" y="3934197"/>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Costo de oportunidad elevado</a:t>
            </a:r>
            <a:endParaRPr lang="en-US" sz="906" dirty="0"/>
          </a:p>
        </p:txBody>
      </p:sp>
      <p:sp>
        <p:nvSpPr>
          <p:cNvPr id="31" name="Text 28"/>
          <p:cNvSpPr/>
          <p:nvPr/>
        </p:nvSpPr>
        <p:spPr>
          <a:xfrm>
            <a:off x="6344915" y="4162053"/>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Reduce liquidez disponible</a:t>
            </a:r>
            <a:endParaRPr lang="en-US" sz="906" dirty="0"/>
          </a:p>
        </p:txBody>
      </p:sp>
      <p:sp>
        <p:nvSpPr>
          <p:cNvPr id="32" name="Text 29"/>
          <p:cNvSpPr/>
          <p:nvPr/>
        </p:nvSpPr>
        <p:spPr>
          <a:xfrm>
            <a:off x="6344915" y="4389909"/>
            <a:ext cx="2390031" cy="187003"/>
          </a:xfrm>
          <a:prstGeom prst="rect">
            <a:avLst/>
          </a:prstGeom>
          <a:noFill/>
          <a:ln/>
        </p:spPr>
        <p:txBody>
          <a:bodyPr wrap="none" lIns="0" tIns="0" rIns="0" bIns="0" rtlCol="0" anchor="t"/>
          <a:lstStyle/>
          <a:p>
            <a:pPr marL="214313" indent="-214313">
              <a:lnSpc>
                <a:spcPts val="1469"/>
              </a:lnSpc>
              <a:buSzPct val="100000"/>
              <a:buChar char="•"/>
            </a:pPr>
            <a:r>
              <a:rPr lang="en-US" sz="906" dirty="0">
                <a:solidFill>
                  <a:srgbClr val="3C3939"/>
                </a:solidFill>
                <a:latin typeface="Roboto" pitchFamily="34" charset="0"/>
                <a:ea typeface="Roboto" pitchFamily="34" charset="-122"/>
                <a:cs typeface="Roboto" pitchFamily="34" charset="-120"/>
              </a:rPr>
              <a:t>Impacta otros proyectos</a:t>
            </a:r>
            <a:endParaRPr lang="en-US" sz="906" dirty="0"/>
          </a:p>
        </p:txBody>
      </p:sp>
      <p:pic>
        <p:nvPicPr>
          <p:cNvPr id="33" name="Image 0">
            <a:extLst>
              <a:ext uri="{FF2B5EF4-FFF2-40B4-BE49-F238E27FC236}">
                <a16:creationId xmlns:a16="http://schemas.microsoft.com/office/drawing/2014/main" id="{D28A8F26-3124-4AB9-99C7-2B11938922A3}"/>
              </a:ext>
            </a:extLst>
          </p:cNvPr>
          <p:cNvPicPr>
            <a:picLocks noChangeAspect="1"/>
          </p:cNvPicPr>
          <p:nvPr/>
        </p:nvPicPr>
        <p:blipFill>
          <a:blip r:embed="rId3"/>
          <a:stretch>
            <a:fillRect/>
          </a:stretch>
        </p:blipFill>
        <p:spPr>
          <a:xfrm>
            <a:off x="69584" y="56639"/>
            <a:ext cx="3349363" cy="5030222"/>
          </a:xfrm>
          <a:prstGeom prst="rect">
            <a:avLst/>
          </a:prstGeom>
        </p:spPr>
      </p:pic>
      <p:sp>
        <p:nvSpPr>
          <p:cNvPr id="34" name="CuadroTexto 33">
            <a:extLst>
              <a:ext uri="{FF2B5EF4-FFF2-40B4-BE49-F238E27FC236}">
                <a16:creationId xmlns:a16="http://schemas.microsoft.com/office/drawing/2014/main" id="{9197D783-4AF1-4703-B065-97E12AD24186}"/>
              </a:ext>
            </a:extLst>
          </p:cNvPr>
          <p:cNvSpPr txBox="1"/>
          <p:nvPr/>
        </p:nvSpPr>
        <p:spPr>
          <a:xfrm>
            <a:off x="4613193" y="4617765"/>
            <a:ext cx="3799805" cy="430887"/>
          </a:xfrm>
          <a:prstGeom prst="rect">
            <a:avLst/>
          </a:prstGeom>
          <a:noFill/>
        </p:spPr>
        <p:txBody>
          <a:bodyPr wrap="square">
            <a:spAutoFit/>
          </a:bodyPr>
          <a:lstStyle/>
          <a:p>
            <a:pPr algn="ctr"/>
            <a:r>
              <a:rPr lang="es-MX" sz="1100" b="1" dirty="0"/>
              <a:t>Entre un financiamiento </a:t>
            </a:r>
            <a:r>
              <a:rPr lang="es-MX" sz="1100" b="1" u="sng" dirty="0"/>
              <a:t>sin costo </a:t>
            </a:r>
            <a:r>
              <a:rPr lang="es-MX" sz="1100" b="1" dirty="0"/>
              <a:t>y uno </a:t>
            </a:r>
            <a:r>
              <a:rPr lang="es-MX" sz="1100" b="1" u="sng" dirty="0"/>
              <a:t>con costo</a:t>
            </a:r>
            <a:r>
              <a:rPr lang="es-MX" sz="1100" b="1" dirty="0"/>
              <a:t>, siempre elegiré lo que NO ME CUESTA.</a:t>
            </a:r>
            <a:endParaRPr lang="es-MX" sz="11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lang="es-ES">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D01E9C83-B0E6-45C9-856C-AAB23B022B46}"/>
              </a:ext>
            </a:extLst>
          </p:cNvPr>
          <p:cNvPicPr>
            <a:picLocks noChangeAspect="1"/>
          </p:cNvPicPr>
          <p:nvPr/>
        </p:nvPicPr>
        <p:blipFill>
          <a:blip r:embed="rId2"/>
          <a:stretch>
            <a:fillRect/>
          </a:stretch>
        </p:blipFill>
        <p:spPr>
          <a:xfrm>
            <a:off x="1143000" y="739720"/>
            <a:ext cx="6499869" cy="3775726"/>
          </a:xfrm>
          <a:prstGeom prst="rect">
            <a:avLst/>
          </a:prstGeom>
        </p:spPr>
      </p:pic>
    </p:spTree>
    <p:extLst>
      <p:ext uri="{BB962C8B-B14F-4D97-AF65-F5344CB8AC3E}">
        <p14:creationId xmlns:p14="http://schemas.microsoft.com/office/powerpoint/2010/main" val="3691945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042654" y="174298"/>
            <a:ext cx="2885440" cy="410369"/>
          </a:xfrm>
          <a:prstGeom prst="rect">
            <a:avLst/>
          </a:prstGeom>
        </p:spPr>
        <p:txBody>
          <a:bodyPr vert="horz" wrap="square" lIns="0" tIns="12700" rIns="0" bIns="0" rtlCol="0" anchor="t">
            <a:spAutoFit/>
          </a:bodyPr>
          <a:lstStyle/>
          <a:p>
            <a:pPr marR="8890" algn="r">
              <a:lnSpc>
                <a:spcPts val="1355"/>
              </a:lnSpc>
              <a:spcBef>
                <a:spcPts val="100"/>
              </a:spcBef>
            </a:pPr>
            <a:r>
              <a:rPr lang="es-ES" sz="1200" b="1" spc="-5" dirty="0">
                <a:latin typeface="Source Sans Pro"/>
                <a:ea typeface="Source Sans Pro"/>
                <a:cs typeface="Trebuchet MS"/>
              </a:rPr>
              <a:t>Análisis Financiero para Contadores</a:t>
            </a:r>
            <a:endParaRPr lang="es-ES" sz="1200">
              <a:latin typeface="Source Sans Pro"/>
              <a:ea typeface="Source Sans Pro"/>
              <a:cs typeface="Trebuchet MS"/>
            </a:endParaRPr>
          </a:p>
          <a:p>
            <a:pPr marL="607060" algn="r">
              <a:lnSpc>
                <a:spcPts val="1695"/>
              </a:lnSpc>
            </a:pPr>
            <a:r>
              <a:rPr sz="1000" spc="-5" dirty="0">
                <a:latin typeface="Source Sans Pro"/>
                <a:ea typeface="Source Sans Pro"/>
                <a:cs typeface="Trebuchet MS"/>
              </a:rPr>
              <a:t>por </a:t>
            </a:r>
            <a:r>
              <a:rPr lang="es-ES" sz="1000" spc="-5" dirty="0">
                <a:latin typeface="Source Sans Pro"/>
                <a:ea typeface="Source Sans Pro"/>
                <a:cs typeface="Trebuchet MS"/>
              </a:rPr>
              <a:t>Joseph Merchán</a:t>
            </a:r>
            <a:r>
              <a:rPr sz="1500" spc="-5" dirty="0">
                <a:solidFill>
                  <a:srgbClr val="212121"/>
                </a:solidFill>
                <a:latin typeface="Source Sans Pro"/>
                <a:ea typeface="Source Sans Pro"/>
                <a:cs typeface="Arial"/>
              </a:rPr>
              <a:t>, </a:t>
            </a:r>
            <a:r>
              <a:rPr sz="1000" spc="-5" dirty="0">
                <a:latin typeface="Source Sans Pro"/>
                <a:ea typeface="Source Sans Pro"/>
                <a:cs typeface="Trebuchet MS"/>
              </a:rPr>
              <a:t>Corporación</a:t>
            </a:r>
            <a:r>
              <a:rPr sz="1000" spc="-65" dirty="0">
                <a:latin typeface="Source Sans Pro"/>
                <a:ea typeface="Source Sans Pro"/>
                <a:cs typeface="Trebuchet MS"/>
              </a:rPr>
              <a:t> </a:t>
            </a:r>
            <a:r>
              <a:rPr sz="1000" spc="-5" dirty="0">
                <a:latin typeface="Source Sans Pro"/>
                <a:ea typeface="Source Sans Pro"/>
                <a:cs typeface="Trebuchet MS"/>
              </a:rPr>
              <a:t>Aldía</a:t>
            </a:r>
            <a:endParaRPr sz="1000">
              <a:latin typeface="Source Sans Pro"/>
              <a:ea typeface="Source Sans Pro"/>
              <a:cs typeface="Trebuchet MS"/>
            </a:endParaRPr>
          </a:p>
        </p:txBody>
      </p:sp>
      <p:sp>
        <p:nvSpPr>
          <p:cNvPr id="6" name="object 6"/>
          <p:cNvSpPr txBox="1"/>
          <p:nvPr/>
        </p:nvSpPr>
        <p:spPr>
          <a:xfrm>
            <a:off x="605874" y="705406"/>
            <a:ext cx="4680585" cy="753110"/>
          </a:xfrm>
          <a:prstGeom prst="rect">
            <a:avLst/>
          </a:prstGeom>
        </p:spPr>
        <p:txBody>
          <a:bodyPr vert="horz" wrap="square" lIns="0" tIns="27939" rIns="0" bIns="0" rtlCol="0">
            <a:spAutoFit/>
          </a:bodyPr>
          <a:lstStyle/>
          <a:p>
            <a:pPr marL="12700" marR="5080">
              <a:lnSpc>
                <a:spcPts val="2850"/>
              </a:lnSpc>
              <a:spcBef>
                <a:spcPts val="219"/>
              </a:spcBef>
            </a:pPr>
            <a:r>
              <a:rPr sz="2400" b="1" spc="-5" dirty="0">
                <a:latin typeface="Arial"/>
                <a:cs typeface="Arial"/>
              </a:rPr>
              <a:t>¿A QUIÉN ESTÁ DIRIGIDA</a:t>
            </a:r>
            <a:r>
              <a:rPr sz="2400" b="1" spc="-265" dirty="0">
                <a:latin typeface="Arial"/>
                <a:cs typeface="Arial"/>
              </a:rPr>
              <a:t> </a:t>
            </a:r>
            <a:r>
              <a:rPr sz="2400" b="1" spc="-50" dirty="0">
                <a:latin typeface="Arial"/>
                <a:cs typeface="Arial"/>
              </a:rPr>
              <a:t>ESTA  </a:t>
            </a:r>
            <a:r>
              <a:rPr sz="2400" b="1" spc="-5" dirty="0">
                <a:latin typeface="Arial"/>
                <a:cs typeface="Arial"/>
              </a:rPr>
              <a:t>CONFERENCIA?</a:t>
            </a:r>
            <a:endParaRPr sz="2400" dirty="0">
              <a:latin typeface="Arial"/>
              <a:cs typeface="Arial"/>
            </a:endParaRPr>
          </a:p>
        </p:txBody>
      </p:sp>
      <p:grpSp>
        <p:nvGrpSpPr>
          <p:cNvPr id="7" name="object 7"/>
          <p:cNvGrpSpPr/>
          <p:nvPr/>
        </p:nvGrpSpPr>
        <p:grpSpPr>
          <a:xfrm>
            <a:off x="1517447" y="1869568"/>
            <a:ext cx="1470025" cy="1268095"/>
            <a:chOff x="1517447" y="1869568"/>
            <a:chExt cx="1470025" cy="1268095"/>
          </a:xfrm>
        </p:grpSpPr>
        <p:sp>
          <p:nvSpPr>
            <p:cNvPr id="8" name="object 8"/>
            <p:cNvSpPr/>
            <p:nvPr/>
          </p:nvSpPr>
          <p:spPr>
            <a:xfrm>
              <a:off x="1517447" y="1869568"/>
              <a:ext cx="1470025" cy="1268095"/>
            </a:xfrm>
            <a:custGeom>
              <a:avLst/>
              <a:gdLst/>
              <a:ahLst/>
              <a:cxnLst/>
              <a:rect l="l" t="t" r="r" b="b"/>
              <a:pathLst>
                <a:path w="1470025" h="1268095">
                  <a:moveTo>
                    <a:pt x="734698" y="1267499"/>
                  </a:moveTo>
                  <a:lnTo>
                    <a:pt x="682229" y="1265908"/>
                  </a:lnTo>
                  <a:lnTo>
                    <a:pt x="630756" y="1261206"/>
                  </a:lnTo>
                  <a:lnTo>
                    <a:pt x="580402" y="1253500"/>
                  </a:lnTo>
                  <a:lnTo>
                    <a:pt x="531293" y="1242897"/>
                  </a:lnTo>
                  <a:lnTo>
                    <a:pt x="483553" y="1229505"/>
                  </a:lnTo>
                  <a:lnTo>
                    <a:pt x="437306" y="1213431"/>
                  </a:lnTo>
                  <a:lnTo>
                    <a:pt x="392676" y="1194782"/>
                  </a:lnTo>
                  <a:lnTo>
                    <a:pt x="349787" y="1173666"/>
                  </a:lnTo>
                  <a:lnTo>
                    <a:pt x="308765" y="1150189"/>
                  </a:lnTo>
                  <a:lnTo>
                    <a:pt x="269733" y="1124459"/>
                  </a:lnTo>
                  <a:lnTo>
                    <a:pt x="232815" y="1096584"/>
                  </a:lnTo>
                  <a:lnTo>
                    <a:pt x="198136" y="1066670"/>
                  </a:lnTo>
                  <a:lnTo>
                    <a:pt x="165821" y="1034825"/>
                  </a:lnTo>
                  <a:lnTo>
                    <a:pt x="135993" y="1001155"/>
                  </a:lnTo>
                  <a:lnTo>
                    <a:pt x="108778" y="965769"/>
                  </a:lnTo>
                  <a:lnTo>
                    <a:pt x="84298" y="928774"/>
                  </a:lnTo>
                  <a:lnTo>
                    <a:pt x="62679" y="890276"/>
                  </a:lnTo>
                  <a:lnTo>
                    <a:pt x="44045" y="850384"/>
                  </a:lnTo>
                  <a:lnTo>
                    <a:pt x="28520" y="809204"/>
                  </a:lnTo>
                  <a:lnTo>
                    <a:pt x="16229" y="766843"/>
                  </a:lnTo>
                  <a:lnTo>
                    <a:pt x="7295" y="723409"/>
                  </a:lnTo>
                  <a:lnTo>
                    <a:pt x="1844" y="679009"/>
                  </a:lnTo>
                  <a:lnTo>
                    <a:pt x="0" y="633751"/>
                  </a:lnTo>
                  <a:lnTo>
                    <a:pt x="1844" y="588491"/>
                  </a:lnTo>
                  <a:lnTo>
                    <a:pt x="7295" y="544090"/>
                  </a:lnTo>
                  <a:lnTo>
                    <a:pt x="16229" y="500655"/>
                  </a:lnTo>
                  <a:lnTo>
                    <a:pt x="28520" y="458293"/>
                  </a:lnTo>
                  <a:lnTo>
                    <a:pt x="44045" y="417112"/>
                  </a:lnTo>
                  <a:lnTo>
                    <a:pt x="62679" y="377219"/>
                  </a:lnTo>
                  <a:lnTo>
                    <a:pt x="84298" y="338721"/>
                  </a:lnTo>
                  <a:lnTo>
                    <a:pt x="108778" y="301726"/>
                  </a:lnTo>
                  <a:lnTo>
                    <a:pt x="135993" y="266340"/>
                  </a:lnTo>
                  <a:lnTo>
                    <a:pt x="165821" y="232671"/>
                  </a:lnTo>
                  <a:lnTo>
                    <a:pt x="198136" y="200826"/>
                  </a:lnTo>
                  <a:lnTo>
                    <a:pt x="232815" y="170912"/>
                  </a:lnTo>
                  <a:lnTo>
                    <a:pt x="269733" y="143037"/>
                  </a:lnTo>
                  <a:lnTo>
                    <a:pt x="308765" y="117307"/>
                  </a:lnTo>
                  <a:lnTo>
                    <a:pt x="349787" y="93831"/>
                  </a:lnTo>
                  <a:lnTo>
                    <a:pt x="392676" y="72715"/>
                  </a:lnTo>
                  <a:lnTo>
                    <a:pt x="437306" y="54067"/>
                  </a:lnTo>
                  <a:lnTo>
                    <a:pt x="483553" y="37993"/>
                  </a:lnTo>
                  <a:lnTo>
                    <a:pt x="531293" y="24601"/>
                  </a:lnTo>
                  <a:lnTo>
                    <a:pt x="580402" y="13999"/>
                  </a:lnTo>
                  <a:lnTo>
                    <a:pt x="630756" y="6293"/>
                  </a:lnTo>
                  <a:lnTo>
                    <a:pt x="682229" y="1591"/>
                  </a:lnTo>
                  <a:lnTo>
                    <a:pt x="734698" y="0"/>
                  </a:lnTo>
                  <a:lnTo>
                    <a:pt x="787169" y="1591"/>
                  </a:lnTo>
                  <a:lnTo>
                    <a:pt x="838643" y="6293"/>
                  </a:lnTo>
                  <a:lnTo>
                    <a:pt x="888997" y="13999"/>
                  </a:lnTo>
                  <a:lnTo>
                    <a:pt x="938107" y="24601"/>
                  </a:lnTo>
                  <a:lnTo>
                    <a:pt x="985848" y="37993"/>
                  </a:lnTo>
                  <a:lnTo>
                    <a:pt x="1032096" y="54067"/>
                  </a:lnTo>
                  <a:lnTo>
                    <a:pt x="1076726" y="72715"/>
                  </a:lnTo>
                  <a:lnTo>
                    <a:pt x="1119614" y="93831"/>
                  </a:lnTo>
                  <a:lnTo>
                    <a:pt x="1160637" y="117307"/>
                  </a:lnTo>
                  <a:lnTo>
                    <a:pt x="1199669" y="143037"/>
                  </a:lnTo>
                  <a:lnTo>
                    <a:pt x="1236586" y="170912"/>
                  </a:lnTo>
                  <a:lnTo>
                    <a:pt x="1271264" y="200826"/>
                  </a:lnTo>
                  <a:lnTo>
                    <a:pt x="1303579" y="232671"/>
                  </a:lnTo>
                  <a:lnTo>
                    <a:pt x="1333406" y="266340"/>
                  </a:lnTo>
                  <a:lnTo>
                    <a:pt x="1360621" y="301726"/>
                  </a:lnTo>
                  <a:lnTo>
                    <a:pt x="1385100" y="338721"/>
                  </a:lnTo>
                  <a:lnTo>
                    <a:pt x="1406719" y="377219"/>
                  </a:lnTo>
                  <a:lnTo>
                    <a:pt x="1425352" y="417112"/>
                  </a:lnTo>
                  <a:lnTo>
                    <a:pt x="1440877" y="458293"/>
                  </a:lnTo>
                  <a:lnTo>
                    <a:pt x="1453168" y="500655"/>
                  </a:lnTo>
                  <a:lnTo>
                    <a:pt x="1462101" y="544090"/>
                  </a:lnTo>
                  <a:lnTo>
                    <a:pt x="1467552" y="588491"/>
                  </a:lnTo>
                  <a:lnTo>
                    <a:pt x="1469397" y="633751"/>
                  </a:lnTo>
                  <a:lnTo>
                    <a:pt x="1467552" y="679009"/>
                  </a:lnTo>
                  <a:lnTo>
                    <a:pt x="1462101" y="723409"/>
                  </a:lnTo>
                  <a:lnTo>
                    <a:pt x="1453168" y="766843"/>
                  </a:lnTo>
                  <a:lnTo>
                    <a:pt x="1440877" y="809204"/>
                  </a:lnTo>
                  <a:lnTo>
                    <a:pt x="1425352" y="850384"/>
                  </a:lnTo>
                  <a:lnTo>
                    <a:pt x="1406719" y="890276"/>
                  </a:lnTo>
                  <a:lnTo>
                    <a:pt x="1385100" y="928774"/>
                  </a:lnTo>
                  <a:lnTo>
                    <a:pt x="1360621" y="965769"/>
                  </a:lnTo>
                  <a:lnTo>
                    <a:pt x="1333406" y="1001155"/>
                  </a:lnTo>
                  <a:lnTo>
                    <a:pt x="1303579" y="1034825"/>
                  </a:lnTo>
                  <a:lnTo>
                    <a:pt x="1271264" y="1066670"/>
                  </a:lnTo>
                  <a:lnTo>
                    <a:pt x="1236586" y="1096584"/>
                  </a:lnTo>
                  <a:lnTo>
                    <a:pt x="1199669" y="1124459"/>
                  </a:lnTo>
                  <a:lnTo>
                    <a:pt x="1160637" y="1150189"/>
                  </a:lnTo>
                  <a:lnTo>
                    <a:pt x="1119614" y="1173666"/>
                  </a:lnTo>
                  <a:lnTo>
                    <a:pt x="1076726" y="1194782"/>
                  </a:lnTo>
                  <a:lnTo>
                    <a:pt x="1032096" y="1213431"/>
                  </a:lnTo>
                  <a:lnTo>
                    <a:pt x="985848" y="1229505"/>
                  </a:lnTo>
                  <a:lnTo>
                    <a:pt x="938107" y="1242897"/>
                  </a:lnTo>
                  <a:lnTo>
                    <a:pt x="888997" y="1253500"/>
                  </a:lnTo>
                  <a:lnTo>
                    <a:pt x="838643" y="1261206"/>
                  </a:lnTo>
                  <a:lnTo>
                    <a:pt x="787169" y="1265908"/>
                  </a:lnTo>
                  <a:lnTo>
                    <a:pt x="734698" y="1267499"/>
                  </a:lnTo>
                  <a:close/>
                </a:path>
              </a:pathLst>
            </a:custGeom>
            <a:solidFill>
              <a:srgbClr val="9EC4E8"/>
            </a:solidFill>
          </p:spPr>
          <p:txBody>
            <a:bodyPr wrap="square" lIns="0" tIns="0" rIns="0" bIns="0" rtlCol="0"/>
            <a:lstStyle/>
            <a:p>
              <a:endParaRPr>
                <a:solidFill>
                  <a:srgbClr val="0070C0"/>
                </a:solidFill>
              </a:endParaRPr>
            </a:p>
          </p:txBody>
        </p:sp>
        <p:sp>
          <p:nvSpPr>
            <p:cNvPr id="9" name="object 9"/>
            <p:cNvSpPr/>
            <p:nvPr/>
          </p:nvSpPr>
          <p:spPr>
            <a:xfrm>
              <a:off x="1695214" y="1982796"/>
              <a:ext cx="1113905" cy="1041147"/>
            </a:xfrm>
            <a:prstGeom prst="rect">
              <a:avLst/>
            </a:prstGeom>
            <a:blipFill>
              <a:blip r:embed="rId2" cstate="print"/>
              <a:stretch>
                <a:fillRect/>
              </a:stretch>
            </a:blipFill>
          </p:spPr>
          <p:txBody>
            <a:bodyPr wrap="square" lIns="0" tIns="0" rIns="0" bIns="0" rtlCol="0"/>
            <a:lstStyle/>
            <a:p>
              <a:endParaRPr>
                <a:solidFill>
                  <a:srgbClr val="0070C0"/>
                </a:solidFill>
              </a:endParaRPr>
            </a:p>
          </p:txBody>
        </p:sp>
      </p:grpSp>
      <p:grpSp>
        <p:nvGrpSpPr>
          <p:cNvPr id="10" name="object 10"/>
          <p:cNvGrpSpPr/>
          <p:nvPr/>
        </p:nvGrpSpPr>
        <p:grpSpPr>
          <a:xfrm>
            <a:off x="3709767" y="1869618"/>
            <a:ext cx="1470025" cy="1268095"/>
            <a:chOff x="3709767" y="1869618"/>
            <a:chExt cx="1470025" cy="1268095"/>
          </a:xfrm>
        </p:grpSpPr>
        <p:sp>
          <p:nvSpPr>
            <p:cNvPr id="11" name="object 11"/>
            <p:cNvSpPr/>
            <p:nvPr/>
          </p:nvSpPr>
          <p:spPr>
            <a:xfrm>
              <a:off x="3709767" y="1869618"/>
              <a:ext cx="1470025" cy="1268095"/>
            </a:xfrm>
            <a:custGeom>
              <a:avLst/>
              <a:gdLst/>
              <a:ahLst/>
              <a:cxnLst/>
              <a:rect l="l" t="t" r="r" b="b"/>
              <a:pathLst>
                <a:path w="1470025" h="1268095">
                  <a:moveTo>
                    <a:pt x="734698" y="1267499"/>
                  </a:moveTo>
                  <a:lnTo>
                    <a:pt x="682228" y="1265908"/>
                  </a:lnTo>
                  <a:lnTo>
                    <a:pt x="630753" y="1261206"/>
                  </a:lnTo>
                  <a:lnTo>
                    <a:pt x="580399" y="1253500"/>
                  </a:lnTo>
                  <a:lnTo>
                    <a:pt x="531289" y="1242897"/>
                  </a:lnTo>
                  <a:lnTo>
                    <a:pt x="483548" y="1229505"/>
                  </a:lnTo>
                  <a:lnTo>
                    <a:pt x="437300" y="1213431"/>
                  </a:lnTo>
                  <a:lnTo>
                    <a:pt x="392670" y="1194782"/>
                  </a:lnTo>
                  <a:lnTo>
                    <a:pt x="349782" y="1173666"/>
                  </a:lnTo>
                  <a:lnTo>
                    <a:pt x="308759" y="1150189"/>
                  </a:lnTo>
                  <a:lnTo>
                    <a:pt x="269727" y="1124459"/>
                  </a:lnTo>
                  <a:lnTo>
                    <a:pt x="232810" y="1096584"/>
                  </a:lnTo>
                  <a:lnTo>
                    <a:pt x="198132" y="1066670"/>
                  </a:lnTo>
                  <a:lnTo>
                    <a:pt x="165817" y="1034825"/>
                  </a:lnTo>
                  <a:lnTo>
                    <a:pt x="135990" y="1001155"/>
                  </a:lnTo>
                  <a:lnTo>
                    <a:pt x="108775" y="965769"/>
                  </a:lnTo>
                  <a:lnTo>
                    <a:pt x="84296" y="928774"/>
                  </a:lnTo>
                  <a:lnTo>
                    <a:pt x="62677" y="890276"/>
                  </a:lnTo>
                  <a:lnTo>
                    <a:pt x="44044" y="850384"/>
                  </a:lnTo>
                  <a:lnTo>
                    <a:pt x="28519" y="809204"/>
                  </a:lnTo>
                  <a:lnTo>
                    <a:pt x="16228" y="766843"/>
                  </a:lnTo>
                  <a:lnTo>
                    <a:pt x="7295" y="723409"/>
                  </a:lnTo>
                  <a:lnTo>
                    <a:pt x="1844" y="679009"/>
                  </a:lnTo>
                  <a:lnTo>
                    <a:pt x="0" y="633751"/>
                  </a:lnTo>
                  <a:lnTo>
                    <a:pt x="1844" y="588491"/>
                  </a:lnTo>
                  <a:lnTo>
                    <a:pt x="7295" y="544090"/>
                  </a:lnTo>
                  <a:lnTo>
                    <a:pt x="16228" y="500655"/>
                  </a:lnTo>
                  <a:lnTo>
                    <a:pt x="28519" y="458293"/>
                  </a:lnTo>
                  <a:lnTo>
                    <a:pt x="44044" y="417112"/>
                  </a:lnTo>
                  <a:lnTo>
                    <a:pt x="62677" y="377219"/>
                  </a:lnTo>
                  <a:lnTo>
                    <a:pt x="84296" y="338721"/>
                  </a:lnTo>
                  <a:lnTo>
                    <a:pt x="108775" y="301726"/>
                  </a:lnTo>
                  <a:lnTo>
                    <a:pt x="135990" y="266340"/>
                  </a:lnTo>
                  <a:lnTo>
                    <a:pt x="165817" y="232671"/>
                  </a:lnTo>
                  <a:lnTo>
                    <a:pt x="198132" y="200826"/>
                  </a:lnTo>
                  <a:lnTo>
                    <a:pt x="232810" y="170912"/>
                  </a:lnTo>
                  <a:lnTo>
                    <a:pt x="269727" y="143037"/>
                  </a:lnTo>
                  <a:lnTo>
                    <a:pt x="308759" y="117307"/>
                  </a:lnTo>
                  <a:lnTo>
                    <a:pt x="349782" y="93831"/>
                  </a:lnTo>
                  <a:lnTo>
                    <a:pt x="392670" y="72715"/>
                  </a:lnTo>
                  <a:lnTo>
                    <a:pt x="437300" y="54067"/>
                  </a:lnTo>
                  <a:lnTo>
                    <a:pt x="483548" y="37993"/>
                  </a:lnTo>
                  <a:lnTo>
                    <a:pt x="531289" y="24601"/>
                  </a:lnTo>
                  <a:lnTo>
                    <a:pt x="580399" y="13999"/>
                  </a:lnTo>
                  <a:lnTo>
                    <a:pt x="630753" y="6293"/>
                  </a:lnTo>
                  <a:lnTo>
                    <a:pt x="682228" y="1591"/>
                  </a:lnTo>
                  <a:lnTo>
                    <a:pt x="734698" y="0"/>
                  </a:lnTo>
                  <a:lnTo>
                    <a:pt x="787169" y="1591"/>
                  </a:lnTo>
                  <a:lnTo>
                    <a:pt x="838643" y="6293"/>
                  </a:lnTo>
                  <a:lnTo>
                    <a:pt x="888997" y="13999"/>
                  </a:lnTo>
                  <a:lnTo>
                    <a:pt x="938107" y="24601"/>
                  </a:lnTo>
                  <a:lnTo>
                    <a:pt x="985848" y="37993"/>
                  </a:lnTo>
                  <a:lnTo>
                    <a:pt x="1032096" y="54067"/>
                  </a:lnTo>
                  <a:lnTo>
                    <a:pt x="1076726" y="72715"/>
                  </a:lnTo>
                  <a:lnTo>
                    <a:pt x="1119614" y="93831"/>
                  </a:lnTo>
                  <a:lnTo>
                    <a:pt x="1160637" y="117307"/>
                  </a:lnTo>
                  <a:lnTo>
                    <a:pt x="1199669" y="143037"/>
                  </a:lnTo>
                  <a:lnTo>
                    <a:pt x="1236586" y="170912"/>
                  </a:lnTo>
                  <a:lnTo>
                    <a:pt x="1271264" y="200826"/>
                  </a:lnTo>
                  <a:lnTo>
                    <a:pt x="1303579" y="232671"/>
                  </a:lnTo>
                  <a:lnTo>
                    <a:pt x="1333406" y="266340"/>
                  </a:lnTo>
                  <a:lnTo>
                    <a:pt x="1360621" y="301726"/>
                  </a:lnTo>
                  <a:lnTo>
                    <a:pt x="1385100" y="338721"/>
                  </a:lnTo>
                  <a:lnTo>
                    <a:pt x="1406719" y="377219"/>
                  </a:lnTo>
                  <a:lnTo>
                    <a:pt x="1425352" y="417112"/>
                  </a:lnTo>
                  <a:lnTo>
                    <a:pt x="1440877" y="458293"/>
                  </a:lnTo>
                  <a:lnTo>
                    <a:pt x="1453168" y="500655"/>
                  </a:lnTo>
                  <a:lnTo>
                    <a:pt x="1462101" y="544090"/>
                  </a:lnTo>
                  <a:lnTo>
                    <a:pt x="1467552" y="588491"/>
                  </a:lnTo>
                  <a:lnTo>
                    <a:pt x="1469397" y="633751"/>
                  </a:lnTo>
                  <a:lnTo>
                    <a:pt x="1467552" y="679009"/>
                  </a:lnTo>
                  <a:lnTo>
                    <a:pt x="1462101" y="723409"/>
                  </a:lnTo>
                  <a:lnTo>
                    <a:pt x="1453168" y="766843"/>
                  </a:lnTo>
                  <a:lnTo>
                    <a:pt x="1440877" y="809204"/>
                  </a:lnTo>
                  <a:lnTo>
                    <a:pt x="1425352" y="850384"/>
                  </a:lnTo>
                  <a:lnTo>
                    <a:pt x="1406719" y="890276"/>
                  </a:lnTo>
                  <a:lnTo>
                    <a:pt x="1385100" y="928774"/>
                  </a:lnTo>
                  <a:lnTo>
                    <a:pt x="1360621" y="965769"/>
                  </a:lnTo>
                  <a:lnTo>
                    <a:pt x="1333406" y="1001155"/>
                  </a:lnTo>
                  <a:lnTo>
                    <a:pt x="1303579" y="1034825"/>
                  </a:lnTo>
                  <a:lnTo>
                    <a:pt x="1271264" y="1066670"/>
                  </a:lnTo>
                  <a:lnTo>
                    <a:pt x="1236586" y="1096584"/>
                  </a:lnTo>
                  <a:lnTo>
                    <a:pt x="1199669" y="1124459"/>
                  </a:lnTo>
                  <a:lnTo>
                    <a:pt x="1160637" y="1150189"/>
                  </a:lnTo>
                  <a:lnTo>
                    <a:pt x="1119614" y="1173666"/>
                  </a:lnTo>
                  <a:lnTo>
                    <a:pt x="1076726" y="1194782"/>
                  </a:lnTo>
                  <a:lnTo>
                    <a:pt x="1032096" y="1213431"/>
                  </a:lnTo>
                  <a:lnTo>
                    <a:pt x="985848" y="1229505"/>
                  </a:lnTo>
                  <a:lnTo>
                    <a:pt x="938107" y="1242897"/>
                  </a:lnTo>
                  <a:lnTo>
                    <a:pt x="888997" y="1253500"/>
                  </a:lnTo>
                  <a:lnTo>
                    <a:pt x="838643" y="1261206"/>
                  </a:lnTo>
                  <a:lnTo>
                    <a:pt x="787169" y="1265908"/>
                  </a:lnTo>
                  <a:lnTo>
                    <a:pt x="734698" y="1267499"/>
                  </a:lnTo>
                  <a:close/>
                </a:path>
              </a:pathLst>
            </a:custGeom>
            <a:solidFill>
              <a:srgbClr val="9EC4E8"/>
            </a:solidFill>
          </p:spPr>
          <p:txBody>
            <a:bodyPr wrap="square" lIns="0" tIns="0" rIns="0" bIns="0" rtlCol="0"/>
            <a:lstStyle/>
            <a:p>
              <a:endParaRPr/>
            </a:p>
          </p:txBody>
        </p:sp>
        <p:sp>
          <p:nvSpPr>
            <p:cNvPr id="12" name="object 12"/>
            <p:cNvSpPr/>
            <p:nvPr/>
          </p:nvSpPr>
          <p:spPr>
            <a:xfrm>
              <a:off x="3925942" y="1982796"/>
              <a:ext cx="1037040" cy="1041147"/>
            </a:xfrm>
            <a:prstGeom prst="rect">
              <a:avLst/>
            </a:prstGeom>
            <a:blipFill>
              <a:blip r:embed="rId3" cstate="print"/>
              <a:stretch>
                <a:fillRect/>
              </a:stretch>
            </a:blipFill>
          </p:spPr>
          <p:txBody>
            <a:bodyPr wrap="square" lIns="0" tIns="0" rIns="0" bIns="0" rtlCol="0"/>
            <a:lstStyle/>
            <a:p>
              <a:endParaRPr/>
            </a:p>
          </p:txBody>
        </p:sp>
      </p:grpSp>
      <p:grpSp>
        <p:nvGrpSpPr>
          <p:cNvPr id="13" name="object 13"/>
          <p:cNvGrpSpPr/>
          <p:nvPr/>
        </p:nvGrpSpPr>
        <p:grpSpPr>
          <a:xfrm>
            <a:off x="5902038" y="1869618"/>
            <a:ext cx="1470025" cy="1268095"/>
            <a:chOff x="5902038" y="1869618"/>
            <a:chExt cx="1470025" cy="1268095"/>
          </a:xfrm>
        </p:grpSpPr>
        <p:sp>
          <p:nvSpPr>
            <p:cNvPr id="14" name="object 14"/>
            <p:cNvSpPr/>
            <p:nvPr/>
          </p:nvSpPr>
          <p:spPr>
            <a:xfrm>
              <a:off x="5902038" y="1869618"/>
              <a:ext cx="1470025" cy="1268095"/>
            </a:xfrm>
            <a:custGeom>
              <a:avLst/>
              <a:gdLst/>
              <a:ahLst/>
              <a:cxnLst/>
              <a:rect l="l" t="t" r="r" b="b"/>
              <a:pathLst>
                <a:path w="1470025" h="1268095">
                  <a:moveTo>
                    <a:pt x="734698" y="1267499"/>
                  </a:moveTo>
                  <a:lnTo>
                    <a:pt x="682228" y="1265908"/>
                  </a:lnTo>
                  <a:lnTo>
                    <a:pt x="630753" y="1261206"/>
                  </a:lnTo>
                  <a:lnTo>
                    <a:pt x="580399" y="1253500"/>
                  </a:lnTo>
                  <a:lnTo>
                    <a:pt x="531289" y="1242897"/>
                  </a:lnTo>
                  <a:lnTo>
                    <a:pt x="483548" y="1229505"/>
                  </a:lnTo>
                  <a:lnTo>
                    <a:pt x="437300" y="1213431"/>
                  </a:lnTo>
                  <a:lnTo>
                    <a:pt x="392670" y="1194782"/>
                  </a:lnTo>
                  <a:lnTo>
                    <a:pt x="349782" y="1173666"/>
                  </a:lnTo>
                  <a:lnTo>
                    <a:pt x="308759" y="1150189"/>
                  </a:lnTo>
                  <a:lnTo>
                    <a:pt x="269727" y="1124459"/>
                  </a:lnTo>
                  <a:lnTo>
                    <a:pt x="232810" y="1096584"/>
                  </a:lnTo>
                  <a:lnTo>
                    <a:pt x="198132" y="1066670"/>
                  </a:lnTo>
                  <a:lnTo>
                    <a:pt x="165817" y="1034825"/>
                  </a:lnTo>
                  <a:lnTo>
                    <a:pt x="135990" y="1001155"/>
                  </a:lnTo>
                  <a:lnTo>
                    <a:pt x="108775" y="965769"/>
                  </a:lnTo>
                  <a:lnTo>
                    <a:pt x="84296" y="928774"/>
                  </a:lnTo>
                  <a:lnTo>
                    <a:pt x="62677" y="890276"/>
                  </a:lnTo>
                  <a:lnTo>
                    <a:pt x="44044" y="850384"/>
                  </a:lnTo>
                  <a:lnTo>
                    <a:pt x="28519" y="809204"/>
                  </a:lnTo>
                  <a:lnTo>
                    <a:pt x="16228" y="766843"/>
                  </a:lnTo>
                  <a:lnTo>
                    <a:pt x="7295" y="723409"/>
                  </a:lnTo>
                  <a:lnTo>
                    <a:pt x="1844" y="679009"/>
                  </a:lnTo>
                  <a:lnTo>
                    <a:pt x="0" y="633751"/>
                  </a:lnTo>
                  <a:lnTo>
                    <a:pt x="1844" y="588491"/>
                  </a:lnTo>
                  <a:lnTo>
                    <a:pt x="7295" y="544090"/>
                  </a:lnTo>
                  <a:lnTo>
                    <a:pt x="16228" y="500655"/>
                  </a:lnTo>
                  <a:lnTo>
                    <a:pt x="28519" y="458293"/>
                  </a:lnTo>
                  <a:lnTo>
                    <a:pt x="44044" y="417112"/>
                  </a:lnTo>
                  <a:lnTo>
                    <a:pt x="62677" y="377219"/>
                  </a:lnTo>
                  <a:lnTo>
                    <a:pt x="84296" y="338721"/>
                  </a:lnTo>
                  <a:lnTo>
                    <a:pt x="108775" y="301726"/>
                  </a:lnTo>
                  <a:lnTo>
                    <a:pt x="135990" y="266340"/>
                  </a:lnTo>
                  <a:lnTo>
                    <a:pt x="165817" y="232671"/>
                  </a:lnTo>
                  <a:lnTo>
                    <a:pt x="198132" y="200826"/>
                  </a:lnTo>
                  <a:lnTo>
                    <a:pt x="232810" y="170912"/>
                  </a:lnTo>
                  <a:lnTo>
                    <a:pt x="269727" y="143037"/>
                  </a:lnTo>
                  <a:lnTo>
                    <a:pt x="308759" y="117307"/>
                  </a:lnTo>
                  <a:lnTo>
                    <a:pt x="349782" y="93831"/>
                  </a:lnTo>
                  <a:lnTo>
                    <a:pt x="392670" y="72715"/>
                  </a:lnTo>
                  <a:lnTo>
                    <a:pt x="437300" y="54067"/>
                  </a:lnTo>
                  <a:lnTo>
                    <a:pt x="483548" y="37993"/>
                  </a:lnTo>
                  <a:lnTo>
                    <a:pt x="531289" y="24601"/>
                  </a:lnTo>
                  <a:lnTo>
                    <a:pt x="580399" y="13999"/>
                  </a:lnTo>
                  <a:lnTo>
                    <a:pt x="630753" y="6293"/>
                  </a:lnTo>
                  <a:lnTo>
                    <a:pt x="682228" y="1591"/>
                  </a:lnTo>
                  <a:lnTo>
                    <a:pt x="734698" y="0"/>
                  </a:lnTo>
                  <a:lnTo>
                    <a:pt x="787169" y="1591"/>
                  </a:lnTo>
                  <a:lnTo>
                    <a:pt x="838643" y="6293"/>
                  </a:lnTo>
                  <a:lnTo>
                    <a:pt x="888997" y="13999"/>
                  </a:lnTo>
                  <a:lnTo>
                    <a:pt x="938107" y="24601"/>
                  </a:lnTo>
                  <a:lnTo>
                    <a:pt x="985848" y="37993"/>
                  </a:lnTo>
                  <a:lnTo>
                    <a:pt x="1032096" y="54067"/>
                  </a:lnTo>
                  <a:lnTo>
                    <a:pt x="1076726" y="72715"/>
                  </a:lnTo>
                  <a:lnTo>
                    <a:pt x="1119614" y="93831"/>
                  </a:lnTo>
                  <a:lnTo>
                    <a:pt x="1160637" y="117307"/>
                  </a:lnTo>
                  <a:lnTo>
                    <a:pt x="1199669" y="143037"/>
                  </a:lnTo>
                  <a:lnTo>
                    <a:pt x="1236586" y="170912"/>
                  </a:lnTo>
                  <a:lnTo>
                    <a:pt x="1271264" y="200826"/>
                  </a:lnTo>
                  <a:lnTo>
                    <a:pt x="1303579" y="232671"/>
                  </a:lnTo>
                  <a:lnTo>
                    <a:pt x="1333406" y="266340"/>
                  </a:lnTo>
                  <a:lnTo>
                    <a:pt x="1360621" y="301726"/>
                  </a:lnTo>
                  <a:lnTo>
                    <a:pt x="1385100" y="338721"/>
                  </a:lnTo>
                  <a:lnTo>
                    <a:pt x="1406719" y="377219"/>
                  </a:lnTo>
                  <a:lnTo>
                    <a:pt x="1425352" y="417112"/>
                  </a:lnTo>
                  <a:lnTo>
                    <a:pt x="1440877" y="458293"/>
                  </a:lnTo>
                  <a:lnTo>
                    <a:pt x="1453168" y="500655"/>
                  </a:lnTo>
                  <a:lnTo>
                    <a:pt x="1462101" y="544090"/>
                  </a:lnTo>
                  <a:lnTo>
                    <a:pt x="1467552" y="588491"/>
                  </a:lnTo>
                  <a:lnTo>
                    <a:pt x="1469397" y="633751"/>
                  </a:lnTo>
                  <a:lnTo>
                    <a:pt x="1467552" y="679009"/>
                  </a:lnTo>
                  <a:lnTo>
                    <a:pt x="1462101" y="723409"/>
                  </a:lnTo>
                  <a:lnTo>
                    <a:pt x="1453168" y="766843"/>
                  </a:lnTo>
                  <a:lnTo>
                    <a:pt x="1440877" y="809204"/>
                  </a:lnTo>
                  <a:lnTo>
                    <a:pt x="1425352" y="850384"/>
                  </a:lnTo>
                  <a:lnTo>
                    <a:pt x="1406719" y="890276"/>
                  </a:lnTo>
                  <a:lnTo>
                    <a:pt x="1385100" y="928774"/>
                  </a:lnTo>
                  <a:lnTo>
                    <a:pt x="1360621" y="965769"/>
                  </a:lnTo>
                  <a:lnTo>
                    <a:pt x="1333406" y="1001155"/>
                  </a:lnTo>
                  <a:lnTo>
                    <a:pt x="1303579" y="1034825"/>
                  </a:lnTo>
                  <a:lnTo>
                    <a:pt x="1271264" y="1066670"/>
                  </a:lnTo>
                  <a:lnTo>
                    <a:pt x="1236586" y="1096584"/>
                  </a:lnTo>
                  <a:lnTo>
                    <a:pt x="1199669" y="1124459"/>
                  </a:lnTo>
                  <a:lnTo>
                    <a:pt x="1160637" y="1150189"/>
                  </a:lnTo>
                  <a:lnTo>
                    <a:pt x="1119614" y="1173666"/>
                  </a:lnTo>
                  <a:lnTo>
                    <a:pt x="1076726" y="1194782"/>
                  </a:lnTo>
                  <a:lnTo>
                    <a:pt x="1032096" y="1213431"/>
                  </a:lnTo>
                  <a:lnTo>
                    <a:pt x="985848" y="1229505"/>
                  </a:lnTo>
                  <a:lnTo>
                    <a:pt x="938107" y="1242897"/>
                  </a:lnTo>
                  <a:lnTo>
                    <a:pt x="888997" y="1253500"/>
                  </a:lnTo>
                  <a:lnTo>
                    <a:pt x="838643" y="1261206"/>
                  </a:lnTo>
                  <a:lnTo>
                    <a:pt x="787169" y="1265908"/>
                  </a:lnTo>
                  <a:lnTo>
                    <a:pt x="734698" y="1267499"/>
                  </a:lnTo>
                  <a:close/>
                </a:path>
              </a:pathLst>
            </a:custGeom>
            <a:solidFill>
              <a:srgbClr val="9EC4E8"/>
            </a:solidFill>
          </p:spPr>
          <p:txBody>
            <a:bodyPr wrap="square" lIns="0" tIns="0" rIns="0" bIns="0" rtlCol="0"/>
            <a:lstStyle/>
            <a:p>
              <a:endParaRPr/>
            </a:p>
          </p:txBody>
        </p:sp>
        <p:sp>
          <p:nvSpPr>
            <p:cNvPr id="15" name="object 15"/>
            <p:cNvSpPr/>
            <p:nvPr/>
          </p:nvSpPr>
          <p:spPr>
            <a:xfrm>
              <a:off x="6164287" y="2029033"/>
              <a:ext cx="944898" cy="948660"/>
            </a:xfrm>
            <a:prstGeom prst="rect">
              <a:avLst/>
            </a:prstGeom>
            <a:blipFill>
              <a:blip r:embed="rId4" cstate="print"/>
              <a:stretch>
                <a:fillRect/>
              </a:stretch>
            </a:blipFill>
          </p:spPr>
          <p:txBody>
            <a:bodyPr wrap="square" lIns="0" tIns="0" rIns="0" bIns="0" rtlCol="0"/>
            <a:lstStyle/>
            <a:p>
              <a:endParaRPr/>
            </a:p>
          </p:txBody>
        </p:sp>
      </p:grpSp>
      <p:sp>
        <p:nvSpPr>
          <p:cNvPr id="16" name="object 16"/>
          <p:cNvSpPr txBox="1"/>
          <p:nvPr/>
        </p:nvSpPr>
        <p:spPr>
          <a:xfrm>
            <a:off x="4013328" y="3472160"/>
            <a:ext cx="1288415"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Arial"/>
                <a:cs typeface="Arial"/>
              </a:rPr>
              <a:t>Emprendedores</a:t>
            </a:r>
            <a:endParaRPr sz="1400">
              <a:latin typeface="Arial"/>
              <a:cs typeface="Arial"/>
            </a:endParaRPr>
          </a:p>
        </p:txBody>
      </p:sp>
      <p:sp>
        <p:nvSpPr>
          <p:cNvPr id="17" name="object 17"/>
          <p:cNvSpPr txBox="1"/>
          <p:nvPr/>
        </p:nvSpPr>
        <p:spPr>
          <a:xfrm>
            <a:off x="1474177" y="3472160"/>
            <a:ext cx="1553210" cy="874598"/>
          </a:xfrm>
          <a:prstGeom prst="rect">
            <a:avLst/>
          </a:prstGeom>
        </p:spPr>
        <p:txBody>
          <a:bodyPr vert="horz" wrap="square" lIns="0" tIns="12700" rIns="0" bIns="0" rtlCol="0">
            <a:spAutoFit/>
          </a:bodyPr>
          <a:lstStyle/>
          <a:p>
            <a:pPr marL="12700">
              <a:lnSpc>
                <a:spcPct val="100000"/>
              </a:lnSpc>
              <a:spcBef>
                <a:spcPts val="100"/>
              </a:spcBef>
            </a:pPr>
            <a:r>
              <a:rPr lang="es-ES" sz="1400" spc="-5" dirty="0">
                <a:latin typeface="Arial"/>
                <a:cs typeface="Arial"/>
              </a:rPr>
              <a:t>Contadores, Gerentes Financieros, Gerencia General</a:t>
            </a:r>
            <a:endParaRPr sz="1400" dirty="0">
              <a:latin typeface="Arial"/>
              <a:cs typeface="Arial"/>
            </a:endParaRPr>
          </a:p>
        </p:txBody>
      </p:sp>
      <p:sp>
        <p:nvSpPr>
          <p:cNvPr id="18" name="object 18"/>
          <p:cNvSpPr txBox="1"/>
          <p:nvPr/>
        </p:nvSpPr>
        <p:spPr>
          <a:xfrm>
            <a:off x="6401584" y="3472160"/>
            <a:ext cx="853440" cy="448309"/>
          </a:xfrm>
          <a:prstGeom prst="rect">
            <a:avLst/>
          </a:prstGeom>
        </p:spPr>
        <p:txBody>
          <a:bodyPr vert="horz" wrap="square" lIns="0" tIns="22860" rIns="0" bIns="0" rtlCol="0">
            <a:spAutoFit/>
          </a:bodyPr>
          <a:lstStyle/>
          <a:p>
            <a:pPr marL="12700" marR="5080">
              <a:lnSpc>
                <a:spcPts val="1650"/>
              </a:lnSpc>
              <a:spcBef>
                <a:spcPts val="180"/>
              </a:spcBef>
            </a:pPr>
            <a:r>
              <a:rPr sz="1400" spc="-5" dirty="0">
                <a:latin typeface="Arial"/>
                <a:cs typeface="Arial"/>
              </a:rPr>
              <a:t>Público</a:t>
            </a:r>
            <a:r>
              <a:rPr sz="1400" spc="-95" dirty="0">
                <a:latin typeface="Arial"/>
                <a:cs typeface="Arial"/>
              </a:rPr>
              <a:t> </a:t>
            </a:r>
            <a:r>
              <a:rPr sz="1400" spc="-5" dirty="0">
                <a:latin typeface="Arial"/>
                <a:cs typeface="Arial"/>
              </a:rPr>
              <a:t>en  general</a:t>
            </a:r>
            <a:endParaRPr sz="1400">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5931727F-37EB-4C8B-B3A1-B29842D9B14B}"/>
              </a:ext>
            </a:extLst>
          </p:cNvPr>
          <p:cNvPicPr>
            <a:picLocks noChangeAspect="1"/>
          </p:cNvPicPr>
          <p:nvPr/>
        </p:nvPicPr>
        <p:blipFill>
          <a:blip r:embed="rId2"/>
          <a:stretch>
            <a:fillRect/>
          </a:stretch>
        </p:blipFill>
        <p:spPr>
          <a:xfrm>
            <a:off x="990600" y="742441"/>
            <a:ext cx="7082683" cy="3455091"/>
          </a:xfrm>
          <a:prstGeom prst="rect">
            <a:avLst/>
          </a:prstGeom>
        </p:spPr>
      </p:pic>
    </p:spTree>
    <p:extLst>
      <p:ext uri="{BB962C8B-B14F-4D97-AF65-F5344CB8AC3E}">
        <p14:creationId xmlns:p14="http://schemas.microsoft.com/office/powerpoint/2010/main" val="16892833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500ABBDD-6916-4FD2-B718-3895AD0756A5}"/>
              </a:ext>
            </a:extLst>
          </p:cNvPr>
          <p:cNvPicPr>
            <a:picLocks noChangeAspect="1"/>
          </p:cNvPicPr>
          <p:nvPr/>
        </p:nvPicPr>
        <p:blipFill>
          <a:blip r:embed="rId2"/>
          <a:stretch>
            <a:fillRect/>
          </a:stretch>
        </p:blipFill>
        <p:spPr>
          <a:xfrm>
            <a:off x="990600" y="771470"/>
            <a:ext cx="7041848" cy="3693347"/>
          </a:xfrm>
          <a:prstGeom prst="rect">
            <a:avLst/>
          </a:prstGeom>
        </p:spPr>
      </p:pic>
    </p:spTree>
    <p:extLst>
      <p:ext uri="{BB962C8B-B14F-4D97-AF65-F5344CB8AC3E}">
        <p14:creationId xmlns:p14="http://schemas.microsoft.com/office/powerpoint/2010/main" val="38389339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285750"/>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sp>
        <p:nvSpPr>
          <p:cNvPr id="11" name="object 2"/>
          <p:cNvSpPr txBox="1">
            <a:spLocks/>
          </p:cNvSpPr>
          <p:nvPr/>
        </p:nvSpPr>
        <p:spPr>
          <a:xfrm>
            <a:off x="813851" y="792183"/>
            <a:ext cx="7886700" cy="3352200"/>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400" u="sng" kern="0" spc="-5" dirty="0">
                <a:latin typeface="Trebuchet MS" panose="020B0603020202020204" pitchFamily="34" charset="0"/>
                <a:cs typeface="Arial" panose="020B0604020202020204" pitchFamily="34" charset="0"/>
              </a:rPr>
              <a:t>Como se calculan las NOF.</a:t>
            </a:r>
          </a:p>
          <a:p>
            <a:pPr marL="12700" marR="5080" algn="ctr">
              <a:lnSpc>
                <a:spcPts val="2320"/>
              </a:lnSpc>
              <a:spcBef>
                <a:spcPts val="640"/>
              </a:spcBef>
            </a:pPr>
            <a:endParaRPr lang="es-ES" sz="2400" u="sng" kern="0" spc="-5" dirty="0">
              <a:latin typeface="Trebuchet MS" panose="020B0603020202020204" pitchFamily="34" charset="0"/>
              <a:cs typeface="Arial" panose="020B0604020202020204" pitchFamily="34" charset="0"/>
            </a:endParaRPr>
          </a:p>
          <a:p>
            <a:pPr marL="12700" marR="5080" algn="ctr">
              <a:lnSpc>
                <a:spcPts val="2320"/>
              </a:lnSpc>
              <a:spcBef>
                <a:spcPts val="640"/>
              </a:spcBef>
            </a:pPr>
            <a:r>
              <a:rPr lang="es-ES" sz="2400" b="0" kern="0" spc="-5" dirty="0">
                <a:latin typeface="Trebuchet MS" panose="020B0603020202020204" pitchFamily="34" charset="0"/>
                <a:cs typeface="Arial" panose="020B0604020202020204" pitchFamily="34" charset="0"/>
              </a:rPr>
              <a:t>NOF = Inversión necesaria de CP – Financiamiento Espontáneo  CP</a:t>
            </a:r>
          </a:p>
          <a:p>
            <a:pPr marL="12700" marR="5080" algn="ctr">
              <a:lnSpc>
                <a:spcPts val="2320"/>
              </a:lnSpc>
              <a:spcBef>
                <a:spcPts val="640"/>
              </a:spcBef>
            </a:pPr>
            <a:endParaRPr lang="es-ES" sz="2400" b="0" kern="0" spc="-5" dirty="0">
              <a:latin typeface="Trebuchet MS" panose="020B0603020202020204" pitchFamily="34" charset="0"/>
              <a:cs typeface="Arial" panose="020B0604020202020204" pitchFamily="34" charset="0"/>
            </a:endParaRPr>
          </a:p>
          <a:p>
            <a:pPr marL="12700" marR="5080" algn="ctr">
              <a:lnSpc>
                <a:spcPts val="2320"/>
              </a:lnSpc>
              <a:spcBef>
                <a:spcPts val="640"/>
              </a:spcBef>
            </a:pPr>
            <a:r>
              <a:rPr lang="es-ES" sz="2400" b="0" kern="0" spc="-5" dirty="0">
                <a:latin typeface="Trebuchet MS" panose="020B0603020202020204" pitchFamily="34" charset="0"/>
                <a:cs typeface="Arial" panose="020B0604020202020204" pitchFamily="34" charset="0"/>
              </a:rPr>
              <a:t>NOF = AC Necesarios – PC Espontáneos</a:t>
            </a:r>
          </a:p>
          <a:p>
            <a:pPr marL="12700" marR="5080" algn="ctr">
              <a:lnSpc>
                <a:spcPts val="2320"/>
              </a:lnSpc>
              <a:spcBef>
                <a:spcPts val="640"/>
              </a:spcBef>
            </a:pPr>
            <a:endParaRPr lang="es-ES" sz="2400" b="0" kern="0" spc="-5" dirty="0">
              <a:latin typeface="Trebuchet MS" panose="020B0603020202020204" pitchFamily="34" charset="0"/>
              <a:cs typeface="Arial" panose="020B0604020202020204" pitchFamily="34" charset="0"/>
            </a:endParaRPr>
          </a:p>
          <a:p>
            <a:pPr marL="12700" marR="5080" algn="ctr">
              <a:lnSpc>
                <a:spcPts val="2320"/>
              </a:lnSpc>
              <a:spcBef>
                <a:spcPts val="640"/>
              </a:spcBef>
            </a:pPr>
            <a:r>
              <a:rPr lang="es-ES" sz="2400" b="0" kern="0" spc="-5" dirty="0">
                <a:latin typeface="Trebuchet MS" panose="020B0603020202020204" pitchFamily="34" charset="0"/>
                <a:cs typeface="Arial" panose="020B0604020202020204" pitchFamily="34" charset="0"/>
              </a:rPr>
              <a:t>NOF = (AC-Totales –Excedentes) – ( PC Totales- DCP)</a:t>
            </a:r>
          </a:p>
          <a:p>
            <a:pPr marL="12700" marR="5080" algn="ctr">
              <a:lnSpc>
                <a:spcPts val="2320"/>
              </a:lnSpc>
              <a:spcBef>
                <a:spcPts val="640"/>
              </a:spcBef>
            </a:pPr>
            <a:endParaRPr lang="es-ES" sz="2400" b="0" kern="0" dirty="0">
              <a:latin typeface="Trebuchet MS" panose="020B0603020202020204" pitchFamily="34" charset="0"/>
              <a:cs typeface="Arial" panose="020B0604020202020204" pitchFamily="34" charset="0"/>
            </a:endParaRPr>
          </a:p>
        </p:txBody>
      </p:sp>
    </p:spTree>
    <p:extLst>
      <p:ext uri="{BB962C8B-B14F-4D97-AF65-F5344CB8AC3E}">
        <p14:creationId xmlns:p14="http://schemas.microsoft.com/office/powerpoint/2010/main" val="24202931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0087" y="192655"/>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11" name="Imagen 10"/>
          <p:cNvPicPr>
            <a:picLocks noChangeAspect="1"/>
          </p:cNvPicPr>
          <p:nvPr/>
        </p:nvPicPr>
        <p:blipFill>
          <a:blip r:embed="rId2"/>
          <a:stretch>
            <a:fillRect/>
          </a:stretch>
        </p:blipFill>
        <p:spPr>
          <a:xfrm>
            <a:off x="557212" y="708063"/>
            <a:ext cx="8029575" cy="3672261"/>
          </a:xfrm>
          <a:prstGeom prst="rect">
            <a:avLst/>
          </a:prstGeom>
        </p:spPr>
      </p:pic>
    </p:spTree>
    <p:extLst>
      <p:ext uri="{BB962C8B-B14F-4D97-AF65-F5344CB8AC3E}">
        <p14:creationId xmlns:p14="http://schemas.microsoft.com/office/powerpoint/2010/main" val="3586102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0087" y="192655"/>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10" name="Imagen 9"/>
          <p:cNvPicPr>
            <a:picLocks noChangeAspect="1"/>
          </p:cNvPicPr>
          <p:nvPr/>
        </p:nvPicPr>
        <p:blipFill>
          <a:blip r:embed="rId2"/>
          <a:stretch>
            <a:fillRect/>
          </a:stretch>
        </p:blipFill>
        <p:spPr>
          <a:xfrm>
            <a:off x="304800" y="708063"/>
            <a:ext cx="8610600" cy="3672261"/>
          </a:xfrm>
          <a:prstGeom prst="rect">
            <a:avLst/>
          </a:prstGeom>
        </p:spPr>
      </p:pic>
    </p:spTree>
    <p:extLst>
      <p:ext uri="{BB962C8B-B14F-4D97-AF65-F5344CB8AC3E}">
        <p14:creationId xmlns:p14="http://schemas.microsoft.com/office/powerpoint/2010/main" val="15674944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0087" y="192655"/>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11" name="Imagen 10"/>
          <p:cNvPicPr>
            <a:picLocks noChangeAspect="1"/>
          </p:cNvPicPr>
          <p:nvPr/>
        </p:nvPicPr>
        <p:blipFill>
          <a:blip r:embed="rId2"/>
          <a:stretch>
            <a:fillRect/>
          </a:stretch>
        </p:blipFill>
        <p:spPr>
          <a:xfrm>
            <a:off x="381000" y="646625"/>
            <a:ext cx="8382000" cy="3724682"/>
          </a:xfrm>
          <a:prstGeom prst="rect">
            <a:avLst/>
          </a:prstGeom>
        </p:spPr>
      </p:pic>
    </p:spTree>
    <p:extLst>
      <p:ext uri="{BB962C8B-B14F-4D97-AF65-F5344CB8AC3E}">
        <p14:creationId xmlns:p14="http://schemas.microsoft.com/office/powerpoint/2010/main" val="36934449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0087" y="192655"/>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DAF96D72-1D7E-445E-A21E-3A7351717C7D}"/>
              </a:ext>
            </a:extLst>
          </p:cNvPr>
          <p:cNvPicPr>
            <a:picLocks noChangeAspect="1"/>
          </p:cNvPicPr>
          <p:nvPr/>
        </p:nvPicPr>
        <p:blipFill>
          <a:blip r:embed="rId2"/>
          <a:stretch>
            <a:fillRect/>
          </a:stretch>
        </p:blipFill>
        <p:spPr>
          <a:xfrm>
            <a:off x="1428750" y="616689"/>
            <a:ext cx="6286500" cy="3888316"/>
          </a:xfrm>
          <a:prstGeom prst="rect">
            <a:avLst/>
          </a:prstGeom>
        </p:spPr>
      </p:pic>
    </p:spTree>
    <p:extLst>
      <p:ext uri="{BB962C8B-B14F-4D97-AF65-F5344CB8AC3E}">
        <p14:creationId xmlns:p14="http://schemas.microsoft.com/office/powerpoint/2010/main" val="26095612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0087" y="192655"/>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lang="es-ES">
              <a:solidFill>
                <a:srgbClr val="002060"/>
              </a:solidFill>
              <a:latin typeface="Source Sans Pro"/>
              <a:ea typeface="Source Sans Pro"/>
            </a:endParaRPr>
          </a:p>
        </p:txBody>
      </p:sp>
      <p:pic>
        <p:nvPicPr>
          <p:cNvPr id="11" name="Imagen 10"/>
          <p:cNvPicPr>
            <a:picLocks noChangeAspect="1"/>
          </p:cNvPicPr>
          <p:nvPr/>
        </p:nvPicPr>
        <p:blipFill>
          <a:blip r:embed="rId2"/>
          <a:stretch>
            <a:fillRect/>
          </a:stretch>
        </p:blipFill>
        <p:spPr>
          <a:xfrm>
            <a:off x="304800" y="708063"/>
            <a:ext cx="8610600" cy="3663244"/>
          </a:xfrm>
          <a:prstGeom prst="rect">
            <a:avLst/>
          </a:prstGeom>
        </p:spPr>
      </p:pic>
    </p:spTree>
    <p:extLst>
      <p:ext uri="{BB962C8B-B14F-4D97-AF65-F5344CB8AC3E}">
        <p14:creationId xmlns:p14="http://schemas.microsoft.com/office/powerpoint/2010/main" val="27560812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0087" y="192655"/>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lang="es-ES">
              <a:solidFill>
                <a:srgbClr val="002060"/>
              </a:solidFill>
              <a:latin typeface="Source Sans Pro"/>
              <a:ea typeface="Source Sans Pro"/>
            </a:endParaRPr>
          </a:p>
        </p:txBody>
      </p:sp>
      <p:pic>
        <p:nvPicPr>
          <p:cNvPr id="4" name="Imagen 3">
            <a:extLst>
              <a:ext uri="{FF2B5EF4-FFF2-40B4-BE49-F238E27FC236}">
                <a16:creationId xmlns:a16="http://schemas.microsoft.com/office/drawing/2014/main" id="{807ED0B0-45B6-46EB-8B70-90D14CAFF53C}"/>
              </a:ext>
            </a:extLst>
          </p:cNvPr>
          <p:cNvPicPr>
            <a:picLocks noChangeAspect="1"/>
          </p:cNvPicPr>
          <p:nvPr/>
        </p:nvPicPr>
        <p:blipFill>
          <a:blip r:embed="rId2"/>
          <a:stretch>
            <a:fillRect/>
          </a:stretch>
        </p:blipFill>
        <p:spPr>
          <a:xfrm>
            <a:off x="1600200" y="708957"/>
            <a:ext cx="6143300" cy="3725585"/>
          </a:xfrm>
          <a:prstGeom prst="rect">
            <a:avLst/>
          </a:prstGeom>
        </p:spPr>
      </p:pic>
    </p:spTree>
    <p:extLst>
      <p:ext uri="{BB962C8B-B14F-4D97-AF65-F5344CB8AC3E}">
        <p14:creationId xmlns:p14="http://schemas.microsoft.com/office/powerpoint/2010/main" val="37794251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0087" y="192655"/>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endParaRPr dirty="0">
              <a:solidFill>
                <a:srgbClr val="002060"/>
              </a:solidFill>
              <a:latin typeface="Source Sans Pro"/>
              <a:ea typeface="Source Sans Pro"/>
            </a:endParaRPr>
          </a:p>
        </p:txBody>
      </p:sp>
      <p:pic>
        <p:nvPicPr>
          <p:cNvPr id="6" name="Imagen 5">
            <a:extLst>
              <a:ext uri="{FF2B5EF4-FFF2-40B4-BE49-F238E27FC236}">
                <a16:creationId xmlns:a16="http://schemas.microsoft.com/office/drawing/2014/main" id="{24A20BD1-559A-4AA8-B04C-36E589B27706}"/>
              </a:ext>
            </a:extLst>
          </p:cNvPr>
          <p:cNvPicPr>
            <a:picLocks noChangeAspect="1"/>
          </p:cNvPicPr>
          <p:nvPr/>
        </p:nvPicPr>
        <p:blipFill>
          <a:blip r:embed="rId2"/>
          <a:stretch>
            <a:fillRect/>
          </a:stretch>
        </p:blipFill>
        <p:spPr>
          <a:xfrm>
            <a:off x="1600200" y="646626"/>
            <a:ext cx="6172200" cy="3912610"/>
          </a:xfrm>
          <a:prstGeom prst="rect">
            <a:avLst/>
          </a:prstGeom>
        </p:spPr>
      </p:pic>
    </p:spTree>
    <p:extLst>
      <p:ext uri="{BB962C8B-B14F-4D97-AF65-F5344CB8AC3E}">
        <p14:creationId xmlns:p14="http://schemas.microsoft.com/office/powerpoint/2010/main" val="851468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07801654-3127-49C5-9FA0-6243A78D2470}"/>
              </a:ext>
            </a:extLst>
          </p:cNvPr>
          <p:cNvSpPr>
            <a:spLocks noGrp="1"/>
          </p:cNvSpPr>
          <p:nvPr>
            <p:ph type="title"/>
          </p:nvPr>
        </p:nvSpPr>
        <p:spPr>
          <a:xfrm>
            <a:off x="5296033" y="1561482"/>
            <a:ext cx="2933433" cy="1661993"/>
          </a:xfrm>
        </p:spPr>
        <p:txBody>
          <a:bodyPr wrap="square" lIns="0" tIns="0" rIns="0" bIns="0" anchor="t">
            <a:spAutoFit/>
          </a:bodyPr>
          <a:lstStyle/>
          <a:p>
            <a:r>
              <a:rPr lang="es-ES" b="0" dirty="0">
                <a:solidFill>
                  <a:srgbClr val="002060"/>
                </a:solidFill>
                <a:ea typeface="Roboto"/>
              </a:rPr>
              <a:t>1era sesión</a:t>
            </a:r>
            <a:br>
              <a:rPr lang="es-ES" dirty="0">
                <a:solidFill>
                  <a:srgbClr val="002060"/>
                </a:solidFill>
                <a:ea typeface="Roboto"/>
              </a:rPr>
            </a:br>
            <a:r>
              <a:rPr lang="es-ES" dirty="0">
                <a:solidFill>
                  <a:srgbClr val="002060"/>
                </a:solidFill>
                <a:ea typeface="Roboto"/>
              </a:rPr>
              <a:t>Introducción a las Finanzas</a:t>
            </a:r>
            <a:endParaRPr lang="es-ES" dirty="0">
              <a:solidFill>
                <a:srgbClr val="002060"/>
              </a:solidFill>
            </a:endParaRPr>
          </a:p>
        </p:txBody>
      </p:sp>
      <p:pic>
        <p:nvPicPr>
          <p:cNvPr id="9" name="Imagen 9">
            <a:extLst>
              <a:ext uri="{FF2B5EF4-FFF2-40B4-BE49-F238E27FC236}">
                <a16:creationId xmlns:a16="http://schemas.microsoft.com/office/drawing/2014/main" id="{A28E0638-9060-4BCB-AA4B-6EC7D43925E6}"/>
              </a:ext>
            </a:extLst>
          </p:cNvPr>
          <p:cNvPicPr>
            <a:picLocks noChangeAspect="1"/>
          </p:cNvPicPr>
          <p:nvPr/>
        </p:nvPicPr>
        <p:blipFill rotWithShape="1">
          <a:blip r:embed="rId2"/>
          <a:srcRect l="32105" r="11380" b="-213"/>
          <a:stretch/>
        </p:blipFill>
        <p:spPr>
          <a:xfrm>
            <a:off x="-3255" y="0"/>
            <a:ext cx="4290318" cy="5068563"/>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0087" y="429881"/>
            <a:ext cx="7886700" cy="453970"/>
          </a:xfrm>
          <a:prstGeom prst="rect">
            <a:avLst/>
          </a:prstGeom>
          <a:noFill/>
          <a:ln>
            <a:noFill/>
          </a:ln>
        </p:spPr>
        <p:txBody>
          <a:bodyPr spcFirstLastPara="1" vert="horz" wrap="square" lIns="0" tIns="81280" rIns="0" bIns="0" rtlCol="0" anchor="ctr" anchorCtr="0">
            <a:spAutoFit/>
          </a:bodyPr>
          <a:lstStyle/>
          <a:p>
            <a:pPr marL="12700" marR="5080" algn="ctr">
              <a:lnSpc>
                <a:spcPts val="2320"/>
              </a:lnSpc>
              <a:spcBef>
                <a:spcPts val="640"/>
              </a:spcBef>
            </a:pPr>
            <a:r>
              <a:rPr lang="es-ES" dirty="0">
                <a:solidFill>
                  <a:srgbClr val="002060"/>
                </a:solidFill>
                <a:latin typeface="Source Sans Pro"/>
                <a:ea typeface="Source Sans Pro"/>
              </a:rPr>
              <a:t>Posición Financiera</a:t>
            </a:r>
          </a:p>
        </p:txBody>
      </p:sp>
      <p:sp>
        <p:nvSpPr>
          <p:cNvPr id="13" name="object 2"/>
          <p:cNvSpPr txBox="1">
            <a:spLocks/>
          </p:cNvSpPr>
          <p:nvPr/>
        </p:nvSpPr>
        <p:spPr>
          <a:xfrm>
            <a:off x="700087" y="1281225"/>
            <a:ext cx="7886700" cy="3724096"/>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400" kern="0" dirty="0">
                <a:latin typeface="Source Sans Pro"/>
                <a:ea typeface="Source Sans Pro"/>
                <a:cs typeface="Arial"/>
              </a:rPr>
              <a:t>Que pasa si las NOF aumentan, como lo podemos evitar?</a:t>
            </a:r>
          </a:p>
          <a:p>
            <a:pPr marL="12700" marR="5080" algn="ctr">
              <a:lnSpc>
                <a:spcPts val="2320"/>
              </a:lnSpc>
              <a:spcBef>
                <a:spcPts val="640"/>
              </a:spcBef>
            </a:pPr>
            <a:endParaRPr lang="es-ES" sz="2400" kern="0" dirty="0">
              <a:latin typeface="Source Sans Pro"/>
              <a:ea typeface="Source Sans Pro"/>
              <a:cs typeface="Arial" panose="020B0604020202020204" pitchFamily="34" charset="0"/>
            </a:endParaRPr>
          </a:p>
          <a:p>
            <a:pPr marL="12700" marR="5080" algn="ctr">
              <a:lnSpc>
                <a:spcPts val="2320"/>
              </a:lnSpc>
              <a:spcBef>
                <a:spcPts val="640"/>
              </a:spcBef>
            </a:pPr>
            <a:r>
              <a:rPr lang="es-ES" sz="2400" kern="0" dirty="0">
                <a:solidFill>
                  <a:srgbClr val="0070C0"/>
                </a:solidFill>
                <a:latin typeface="Source Sans Pro"/>
                <a:ea typeface="Source Sans Pro"/>
                <a:cs typeface="Arial"/>
              </a:rPr>
              <a:t>PLAN ESTRATÉGICO FINANCIERO</a:t>
            </a:r>
          </a:p>
          <a:p>
            <a:pPr marL="12700" marR="5080" algn="ctr">
              <a:lnSpc>
                <a:spcPts val="2320"/>
              </a:lnSpc>
              <a:spcBef>
                <a:spcPts val="640"/>
              </a:spcBef>
            </a:pPr>
            <a:endParaRPr lang="es-ES" sz="2400" kern="0" dirty="0">
              <a:latin typeface="Source Sans Pro"/>
              <a:ea typeface="Source Sans Pro"/>
              <a:cs typeface="Arial" panose="020B0604020202020204" pitchFamily="34" charset="0"/>
            </a:endParaRPr>
          </a:p>
          <a:p>
            <a:pPr marL="12700" marR="5080" algn="ctr">
              <a:lnSpc>
                <a:spcPts val="2320"/>
              </a:lnSpc>
              <a:spcBef>
                <a:spcPts val="640"/>
              </a:spcBef>
            </a:pPr>
            <a:r>
              <a:rPr lang="es-ES" sz="2400" kern="0" dirty="0">
                <a:latin typeface="Source Sans Pro"/>
                <a:ea typeface="Source Sans Pro"/>
                <a:cs typeface="Arial"/>
              </a:rPr>
              <a:t>Con la finalidad de controlar apropiadamente cada uno de esos aspectos de las necesidades operativas de fondos. </a:t>
            </a:r>
            <a:endParaRPr lang="es-ES" sz="2400" kern="0" dirty="0">
              <a:latin typeface="Source Sans Pro"/>
              <a:ea typeface="Source Sans Pro"/>
              <a:cs typeface="Arial" panose="020B0604020202020204" pitchFamily="34" charset="0"/>
            </a:endParaRPr>
          </a:p>
          <a:p>
            <a:pPr marL="12700" marR="5080" algn="ctr">
              <a:lnSpc>
                <a:spcPts val="2320"/>
              </a:lnSpc>
              <a:spcBef>
                <a:spcPts val="640"/>
              </a:spcBef>
            </a:pPr>
            <a:endParaRPr lang="es-ES" sz="2400" kern="0" dirty="0">
              <a:latin typeface="Trebuchet MS" panose="020B0603020202020204" pitchFamily="34" charset="0"/>
              <a:cs typeface="Arial" panose="020B0604020202020204" pitchFamily="34" charset="0"/>
            </a:endParaRPr>
          </a:p>
          <a:p>
            <a:pPr marL="12700" marR="5080" algn="ctr">
              <a:lnSpc>
                <a:spcPts val="2320"/>
              </a:lnSpc>
              <a:spcBef>
                <a:spcPts val="640"/>
              </a:spcBef>
            </a:pPr>
            <a:endParaRPr lang="es-ES" sz="2400" kern="0" dirty="0">
              <a:latin typeface="Trebuchet MS" panose="020B0603020202020204" pitchFamily="34" charset="0"/>
              <a:cs typeface="Arial" panose="020B0604020202020204" pitchFamily="34" charset="0"/>
            </a:endParaRPr>
          </a:p>
          <a:p>
            <a:pPr marL="12700" marR="5080" algn="ctr">
              <a:lnSpc>
                <a:spcPts val="2320"/>
              </a:lnSpc>
              <a:spcBef>
                <a:spcPts val="640"/>
              </a:spcBef>
            </a:pPr>
            <a:endParaRPr lang="es-ES" sz="2400" kern="0" dirty="0">
              <a:latin typeface="Trebuchet MS" panose="020B0603020202020204" pitchFamily="34" charset="0"/>
              <a:cs typeface="Arial" panose="020B0604020202020204" pitchFamily="34" charset="0"/>
            </a:endParaRPr>
          </a:p>
          <a:p>
            <a:pPr marL="12700" marR="5080" algn="ctr">
              <a:lnSpc>
                <a:spcPts val="2320"/>
              </a:lnSpc>
              <a:spcBef>
                <a:spcPts val="640"/>
              </a:spcBef>
            </a:pPr>
            <a:endParaRPr lang="es-ES" sz="2400" kern="0" dirty="0">
              <a:latin typeface="Trebuchet MS" panose="020B0603020202020204" pitchFamily="34" charset="0"/>
              <a:cs typeface="Arial" panose="020B0604020202020204" pitchFamily="34" charset="0"/>
            </a:endParaRPr>
          </a:p>
        </p:txBody>
      </p:sp>
    </p:spTree>
    <p:extLst>
      <p:ext uri="{BB962C8B-B14F-4D97-AF65-F5344CB8AC3E}">
        <p14:creationId xmlns:p14="http://schemas.microsoft.com/office/powerpoint/2010/main" val="2980652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4236213" y="772164"/>
            <a:ext cx="3625850" cy="3226523"/>
          </a:xfrm>
          <a:prstGeom prst="rect">
            <a:avLst/>
          </a:prstGeom>
        </p:spPr>
        <p:txBody>
          <a:bodyPr vert="horz" wrap="square" lIns="0" tIns="58419" rIns="0" bIns="0" rtlCol="0" anchor="t">
            <a:spAutoFit/>
          </a:bodyPr>
          <a:lstStyle/>
          <a:p>
            <a:pPr marL="140970">
              <a:lnSpc>
                <a:spcPct val="100000"/>
              </a:lnSpc>
              <a:spcBef>
                <a:spcPts val="459"/>
              </a:spcBef>
            </a:pPr>
            <a:r>
              <a:rPr lang="es-ES" sz="4000" spc="-204" dirty="0">
                <a:solidFill>
                  <a:srgbClr val="002060"/>
                </a:solidFill>
                <a:latin typeface="Arial"/>
                <a:cs typeface="Arial"/>
              </a:rPr>
              <a:t>2da.</a:t>
            </a:r>
            <a:r>
              <a:rPr sz="4000" spc="-60" dirty="0">
                <a:solidFill>
                  <a:srgbClr val="002060"/>
                </a:solidFill>
                <a:latin typeface="Arial"/>
                <a:cs typeface="Arial"/>
              </a:rPr>
              <a:t> </a:t>
            </a:r>
            <a:r>
              <a:rPr sz="4000" spc="-250" dirty="0">
                <a:solidFill>
                  <a:srgbClr val="002060"/>
                </a:solidFill>
                <a:latin typeface="Arial"/>
                <a:cs typeface="Arial"/>
              </a:rPr>
              <a:t>Sesión</a:t>
            </a:r>
            <a:endParaRPr lang="es-ES" sz="4000">
              <a:solidFill>
                <a:srgbClr val="002060"/>
              </a:solidFill>
              <a:latin typeface="Arial"/>
              <a:cs typeface="Arial"/>
            </a:endParaRPr>
          </a:p>
          <a:p>
            <a:pPr marL="12700" marR="5080">
              <a:lnSpc>
                <a:spcPct val="100400"/>
              </a:lnSpc>
              <a:spcBef>
                <a:spcPts val="705"/>
              </a:spcBef>
            </a:pPr>
            <a:r>
              <a:rPr lang="es-ES" sz="4000" spc="-5" dirty="0">
                <a:solidFill>
                  <a:srgbClr val="002060"/>
                </a:solidFill>
                <a:latin typeface="Arial"/>
                <a:cs typeface="Arial"/>
              </a:rPr>
              <a:t>Enfoque práctico de Análisis Financiero</a:t>
            </a:r>
            <a:endParaRPr sz="4000" dirty="0">
              <a:solidFill>
                <a:srgbClr val="002060"/>
              </a:solidFill>
              <a:latin typeface="Arial"/>
              <a:cs typeface="Arial"/>
            </a:endParaRPr>
          </a:p>
        </p:txBody>
      </p:sp>
      <p:pic>
        <p:nvPicPr>
          <p:cNvPr id="5" name="Imagen 6" descr="Imagen que contiene persona, interior, mujer, tabla&#10;&#10;Descripción generada automáticamente">
            <a:extLst>
              <a:ext uri="{FF2B5EF4-FFF2-40B4-BE49-F238E27FC236}">
                <a16:creationId xmlns:a16="http://schemas.microsoft.com/office/drawing/2014/main" id="{55E7238D-6F2E-47A2-8442-E23C5C745398}"/>
              </a:ext>
            </a:extLst>
          </p:cNvPr>
          <p:cNvPicPr>
            <a:picLocks noChangeAspect="1"/>
          </p:cNvPicPr>
          <p:nvPr/>
        </p:nvPicPr>
        <p:blipFill>
          <a:blip r:embed="rId2"/>
          <a:stretch>
            <a:fillRect/>
          </a:stretch>
        </p:blipFill>
        <p:spPr>
          <a:xfrm>
            <a:off x="-2157" y="-989"/>
            <a:ext cx="3379397" cy="5080779"/>
          </a:xfrm>
          <a:prstGeom prst="rect">
            <a:avLst/>
          </a:prstGeom>
        </p:spPr>
      </p:pic>
    </p:spTree>
    <p:extLst>
      <p:ext uri="{BB962C8B-B14F-4D97-AF65-F5344CB8AC3E}">
        <p14:creationId xmlns:p14="http://schemas.microsoft.com/office/powerpoint/2010/main" val="16233407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0324" y="323981"/>
            <a:ext cx="6294331" cy="1205458"/>
          </a:xfrm>
          <a:prstGeom prst="rect">
            <a:avLst/>
          </a:prstGeom>
          <a:noFill/>
          <a:ln>
            <a:noFill/>
          </a:ln>
        </p:spPr>
        <p:txBody>
          <a:bodyPr spcFirstLastPara="1" vert="horz" wrap="square" lIns="0" tIns="81280" rIns="0" bIns="0" rtlCol="0" anchor="ctr" anchorCtr="0">
            <a:spAutoFit/>
          </a:bodyPr>
          <a:lstStyle/>
          <a:p>
            <a:pPr marL="12700" marR="5080" algn="ctr">
              <a:spcBef>
                <a:spcPts val="640"/>
              </a:spcBef>
              <a:buClr>
                <a:schemeClr val="dk1"/>
              </a:buClr>
              <a:buSzPts val="1800"/>
            </a:pPr>
            <a:r>
              <a:rPr lang="es-ES" sz="3200" dirty="0">
                <a:solidFill>
                  <a:srgbClr val="002060"/>
                </a:solidFill>
                <a:latin typeface="Source Sans Pro"/>
                <a:ea typeface="Source Sans Pro"/>
              </a:rPr>
              <a:t>Análisis y Ratios Financieros</a:t>
            </a:r>
            <a:br>
              <a:rPr lang="es-ES" sz="3200" dirty="0">
                <a:latin typeface="Source Sans Pro"/>
                <a:ea typeface="Source Sans Pro"/>
              </a:rPr>
            </a:br>
            <a:r>
              <a:rPr lang="es-ES" dirty="0">
                <a:solidFill>
                  <a:srgbClr val="002060"/>
                </a:solidFill>
                <a:latin typeface="Source Sans Pro"/>
                <a:ea typeface="Source Sans Pro"/>
              </a:rPr>
              <a:t>Enfoque Práctico, Desarrollo</a:t>
            </a:r>
            <a:endParaRPr lang="en-US" dirty="0">
              <a:solidFill>
                <a:srgbClr val="002060"/>
              </a:solidFill>
              <a:latin typeface="Source Sans Pro"/>
              <a:ea typeface="Source Sans Pro"/>
            </a:endParaRPr>
          </a:p>
        </p:txBody>
      </p:sp>
      <p:sp>
        <p:nvSpPr>
          <p:cNvPr id="3" name="object 3"/>
          <p:cNvSpPr txBox="1"/>
          <p:nvPr/>
        </p:nvSpPr>
        <p:spPr>
          <a:xfrm>
            <a:off x="626860" y="1756506"/>
            <a:ext cx="3449686" cy="2129237"/>
          </a:xfrm>
          <a:prstGeom prst="rect">
            <a:avLst/>
          </a:prstGeom>
        </p:spPr>
        <p:txBody>
          <a:bodyPr vert="horz" wrap="square" lIns="0" tIns="123190" rIns="0" bIns="0" rtlCol="0">
            <a:spAutoFit/>
          </a:bodyPr>
          <a:lstStyle/>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Ratios Financieros con enfoque a la Gestión.</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Ratios de actividad y Ciclo del Efectivo.</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Ratios de Rendimiento. El EBITDA, BAIT, interpretaciones.</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El Punto de Equilibrio</a:t>
            </a:r>
          </a:p>
          <a:p>
            <a:pPr marL="12065" marR="78105">
              <a:lnSpc>
                <a:spcPct val="151800"/>
              </a:lnSpc>
              <a:tabLst>
                <a:tab pos="347980" algn="l"/>
                <a:tab pos="349250" algn="l"/>
              </a:tabLst>
            </a:pPr>
            <a:endParaRPr sz="1400" dirty="0">
              <a:latin typeface="Arial"/>
              <a:cs typeface="Arial"/>
            </a:endParaRPr>
          </a:p>
        </p:txBody>
      </p:sp>
      <p:pic>
        <p:nvPicPr>
          <p:cNvPr id="14" name="Google Shape;481;p23" descr="Seleccionar filas intercaladas en Excell | BUNKER IT"/>
          <p:cNvPicPr preferRelativeResize="0"/>
          <p:nvPr/>
        </p:nvPicPr>
        <p:blipFill rotWithShape="1">
          <a:blip r:embed="rId2">
            <a:alphaModFix/>
          </a:blip>
          <a:srcRect/>
          <a:stretch/>
        </p:blipFill>
        <p:spPr>
          <a:xfrm>
            <a:off x="5121457" y="1698659"/>
            <a:ext cx="1825386" cy="1355143"/>
          </a:xfrm>
          <a:prstGeom prst="rect">
            <a:avLst/>
          </a:prstGeom>
          <a:noFill/>
          <a:ln>
            <a:noFill/>
          </a:ln>
        </p:spPr>
      </p:pic>
      <p:pic>
        <p:nvPicPr>
          <p:cNvPr id="11" name="Imagen 10"/>
          <p:cNvPicPr>
            <a:picLocks noChangeAspect="1"/>
          </p:cNvPicPr>
          <p:nvPr/>
        </p:nvPicPr>
        <p:blipFill>
          <a:blip r:embed="rId3"/>
          <a:stretch>
            <a:fillRect/>
          </a:stretch>
        </p:blipFill>
        <p:spPr>
          <a:xfrm>
            <a:off x="5116197" y="3207014"/>
            <a:ext cx="2924175" cy="962025"/>
          </a:xfrm>
          <a:prstGeom prst="rect">
            <a:avLst/>
          </a:prstGeom>
        </p:spPr>
      </p:pic>
    </p:spTree>
    <p:extLst>
      <p:ext uri="{BB962C8B-B14F-4D97-AF65-F5344CB8AC3E}">
        <p14:creationId xmlns:p14="http://schemas.microsoft.com/office/powerpoint/2010/main" val="15832813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4063685" y="1365231"/>
            <a:ext cx="3625850" cy="1995417"/>
          </a:xfrm>
          <a:prstGeom prst="rect">
            <a:avLst/>
          </a:prstGeom>
        </p:spPr>
        <p:txBody>
          <a:bodyPr vert="horz" wrap="square" lIns="0" tIns="58419" rIns="0" bIns="0" rtlCol="0" anchor="t">
            <a:spAutoFit/>
          </a:bodyPr>
          <a:lstStyle/>
          <a:p>
            <a:pPr marL="140970">
              <a:lnSpc>
                <a:spcPct val="100000"/>
              </a:lnSpc>
              <a:spcBef>
                <a:spcPts val="459"/>
              </a:spcBef>
            </a:pPr>
            <a:r>
              <a:rPr lang="es-ES" sz="4000" spc="-204" dirty="0">
                <a:solidFill>
                  <a:srgbClr val="002060"/>
                </a:solidFill>
                <a:latin typeface="Arial"/>
                <a:cs typeface="Arial"/>
              </a:rPr>
              <a:t>3ra.</a:t>
            </a:r>
            <a:r>
              <a:rPr sz="4000" spc="-60" dirty="0">
                <a:solidFill>
                  <a:srgbClr val="002060"/>
                </a:solidFill>
                <a:latin typeface="Arial"/>
                <a:cs typeface="Arial"/>
              </a:rPr>
              <a:t> </a:t>
            </a:r>
            <a:r>
              <a:rPr sz="4000" spc="-250" dirty="0">
                <a:solidFill>
                  <a:srgbClr val="002060"/>
                </a:solidFill>
                <a:latin typeface="Arial"/>
                <a:cs typeface="Arial"/>
              </a:rPr>
              <a:t>Sesión</a:t>
            </a:r>
            <a:endParaRPr lang="es-ES" sz="4000">
              <a:solidFill>
                <a:srgbClr val="002060"/>
              </a:solidFill>
              <a:latin typeface="Arial"/>
              <a:cs typeface="Arial"/>
            </a:endParaRPr>
          </a:p>
          <a:p>
            <a:pPr marL="12700" marR="5080">
              <a:lnSpc>
                <a:spcPct val="100400"/>
              </a:lnSpc>
              <a:spcBef>
                <a:spcPts val="705"/>
              </a:spcBef>
            </a:pPr>
            <a:r>
              <a:rPr lang="es-ES" sz="4000" spc="-5" dirty="0">
                <a:solidFill>
                  <a:srgbClr val="002060"/>
                </a:solidFill>
                <a:latin typeface="Arial"/>
                <a:cs typeface="Arial"/>
              </a:rPr>
              <a:t>Enfoque Gerencial</a:t>
            </a:r>
            <a:endParaRPr sz="4000" dirty="0">
              <a:solidFill>
                <a:srgbClr val="002060"/>
              </a:solidFill>
              <a:latin typeface="Arial"/>
              <a:cs typeface="Arial"/>
            </a:endParaRPr>
          </a:p>
        </p:txBody>
      </p:sp>
      <p:pic>
        <p:nvPicPr>
          <p:cNvPr id="5" name="Imagen 6" descr="Imagen que contiene interior, tabla, hombre, parado&#10;&#10;Descripción generada automáticamente">
            <a:extLst>
              <a:ext uri="{FF2B5EF4-FFF2-40B4-BE49-F238E27FC236}">
                <a16:creationId xmlns:a16="http://schemas.microsoft.com/office/drawing/2014/main" id="{752B16F1-2275-473C-9F8F-39A5D93FF50E}"/>
              </a:ext>
            </a:extLst>
          </p:cNvPr>
          <p:cNvPicPr>
            <a:picLocks noChangeAspect="1"/>
          </p:cNvPicPr>
          <p:nvPr/>
        </p:nvPicPr>
        <p:blipFill>
          <a:blip r:embed="rId2"/>
          <a:stretch>
            <a:fillRect/>
          </a:stretch>
        </p:blipFill>
        <p:spPr>
          <a:xfrm>
            <a:off x="-2157" y="1004"/>
            <a:ext cx="3487228" cy="5066010"/>
          </a:xfrm>
          <a:prstGeom prst="rect">
            <a:avLst/>
          </a:prstGeom>
        </p:spPr>
      </p:pic>
    </p:spTree>
    <p:extLst>
      <p:ext uri="{BB962C8B-B14F-4D97-AF65-F5344CB8AC3E}">
        <p14:creationId xmlns:p14="http://schemas.microsoft.com/office/powerpoint/2010/main" val="7173278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47498" y="567887"/>
            <a:ext cx="6085860" cy="1383392"/>
          </a:xfrm>
          <a:prstGeom prst="rect">
            <a:avLst/>
          </a:prstGeom>
          <a:noFill/>
          <a:ln>
            <a:noFill/>
          </a:ln>
        </p:spPr>
        <p:txBody>
          <a:bodyPr spcFirstLastPara="1" vert="horz" wrap="square" lIns="0" tIns="81280" rIns="0" bIns="0" rtlCol="0" anchor="ctr" anchorCtr="0">
            <a:spAutoFit/>
          </a:bodyPr>
          <a:lstStyle/>
          <a:p>
            <a:pPr marL="12700" marR="5080" algn="ctr">
              <a:lnSpc>
                <a:spcPct val="116799"/>
              </a:lnSpc>
              <a:spcBef>
                <a:spcPts val="640"/>
              </a:spcBef>
              <a:buClr>
                <a:schemeClr val="dk1"/>
              </a:buClr>
              <a:buSzPts val="1800"/>
            </a:pPr>
            <a:r>
              <a:rPr lang="es-ES" sz="3200" dirty="0">
                <a:solidFill>
                  <a:srgbClr val="002060"/>
                </a:solidFill>
                <a:latin typeface="Source Sans Pro"/>
                <a:ea typeface="Source Sans Pro"/>
              </a:rPr>
              <a:t>Gestión de los mandos medios</a:t>
            </a:r>
            <a:br>
              <a:rPr lang="es-ES" sz="3200" dirty="0">
                <a:solidFill>
                  <a:srgbClr val="002060"/>
                </a:solidFill>
                <a:latin typeface="Source Sans Pro"/>
                <a:ea typeface="Source Sans Pro"/>
              </a:rPr>
            </a:br>
            <a:r>
              <a:rPr lang="es-ES" dirty="0">
                <a:solidFill>
                  <a:srgbClr val="002060"/>
                </a:solidFill>
                <a:latin typeface="Source Sans Pro"/>
                <a:ea typeface="Source Sans Pro"/>
              </a:rPr>
              <a:t>Enfoque Gerencial</a:t>
            </a:r>
          </a:p>
        </p:txBody>
      </p:sp>
      <p:sp>
        <p:nvSpPr>
          <p:cNvPr id="3" name="object 3"/>
          <p:cNvSpPr txBox="1"/>
          <p:nvPr/>
        </p:nvSpPr>
        <p:spPr>
          <a:xfrm>
            <a:off x="4140926" y="1981950"/>
            <a:ext cx="3449686" cy="1354666"/>
          </a:xfrm>
          <a:prstGeom prst="rect">
            <a:avLst/>
          </a:prstGeom>
        </p:spPr>
        <p:txBody>
          <a:bodyPr vert="horz" wrap="square" lIns="0" tIns="123190" rIns="0" bIns="0" rtlCol="0">
            <a:spAutoFit/>
          </a:bodyPr>
          <a:lstStyle/>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Presentaciones a la Alta Gerencia.</a:t>
            </a:r>
          </a:p>
          <a:p>
            <a:pPr marL="354965" indent="-342900">
              <a:lnSpc>
                <a:spcPct val="100000"/>
              </a:lnSpc>
              <a:spcBef>
                <a:spcPts val="970"/>
              </a:spcBef>
              <a:buFont typeface="+mj-lt"/>
              <a:buAutoNum type="arabicPeriod"/>
              <a:tabLst>
                <a:tab pos="347980" algn="l"/>
                <a:tab pos="349250" algn="l"/>
              </a:tabLst>
            </a:pPr>
            <a:r>
              <a:rPr lang="es-ES" sz="1400" spc="-5" dirty="0" err="1">
                <a:latin typeface="Arial"/>
                <a:cs typeface="Arial"/>
              </a:rPr>
              <a:t>Dashboard</a:t>
            </a:r>
            <a:r>
              <a:rPr lang="es-ES" sz="1400" spc="-5" dirty="0">
                <a:latin typeface="Arial"/>
                <a:cs typeface="Arial"/>
              </a:rPr>
              <a:t> de indicadores gerenciales.</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Valor agregado a Estados Financieros.</a:t>
            </a:r>
            <a:endParaRPr sz="1400" dirty="0">
              <a:latin typeface="Arial"/>
              <a:cs typeface="Arial"/>
            </a:endParaRPr>
          </a:p>
          <a:p>
            <a:pPr marL="12065" marR="78105">
              <a:lnSpc>
                <a:spcPct val="151800"/>
              </a:lnSpc>
              <a:tabLst>
                <a:tab pos="347980" algn="l"/>
                <a:tab pos="349250" algn="l"/>
              </a:tabLst>
            </a:pPr>
            <a:endParaRPr sz="1400" dirty="0">
              <a:latin typeface="Arial"/>
              <a:cs typeface="Arial"/>
            </a:endParaRPr>
          </a:p>
        </p:txBody>
      </p:sp>
      <p:pic>
        <p:nvPicPr>
          <p:cNvPr id="12" name="Imagen 13">
            <a:extLst>
              <a:ext uri="{FF2B5EF4-FFF2-40B4-BE49-F238E27FC236}">
                <a16:creationId xmlns:a16="http://schemas.microsoft.com/office/drawing/2014/main" id="{01BE124D-D517-4294-93C3-8C17FC062D48}"/>
              </a:ext>
            </a:extLst>
          </p:cNvPr>
          <p:cNvPicPr>
            <a:picLocks noChangeAspect="1"/>
          </p:cNvPicPr>
          <p:nvPr/>
        </p:nvPicPr>
        <p:blipFill rotWithShape="1">
          <a:blip r:embed="rId2"/>
          <a:srcRect t="54" r="50994"/>
          <a:stretch/>
        </p:blipFill>
        <p:spPr>
          <a:xfrm>
            <a:off x="-2157" y="-488"/>
            <a:ext cx="3722256" cy="5060956"/>
          </a:xfrm>
          <a:prstGeom prst="rect">
            <a:avLst/>
          </a:prstGeom>
        </p:spPr>
      </p:pic>
    </p:spTree>
    <p:extLst>
      <p:ext uri="{BB962C8B-B14F-4D97-AF65-F5344CB8AC3E}">
        <p14:creationId xmlns:p14="http://schemas.microsoft.com/office/powerpoint/2010/main" val="41841507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4" name="Google Shape;494;g804e5d5978_1_46">
            <a:extLst>
              <a:ext uri="{FF2B5EF4-FFF2-40B4-BE49-F238E27FC236}">
                <a16:creationId xmlns:a16="http://schemas.microsoft.com/office/drawing/2014/main" id="{F567DE06-1E01-4898-BFBE-4DCAF8C19954}"/>
              </a:ext>
            </a:extLst>
          </p:cNvPr>
          <p:cNvSpPr/>
          <p:nvPr/>
        </p:nvSpPr>
        <p:spPr>
          <a:xfrm>
            <a:off x="717527" y="2228265"/>
            <a:ext cx="2038513" cy="692550"/>
          </a:xfrm>
          <a:prstGeom prst="rect">
            <a:avLst/>
          </a:prstGeom>
          <a:noFill/>
          <a:ln>
            <a:noFill/>
          </a:ln>
        </p:spPr>
        <p:txBody>
          <a:bodyPr spcFirstLastPara="1" wrap="square" lIns="68569" tIns="34275" rIns="68569" bIns="34275" anchor="t"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3600" dirty="0">
                <a:solidFill>
                  <a:schemeClr val="bg1"/>
                </a:solidFill>
                <a:latin typeface="Source Sans Pro"/>
                <a:ea typeface="Source Sans Pro"/>
                <a:cs typeface="Calibri"/>
                <a:sym typeface="Calibri"/>
              </a:rPr>
              <a:t>Gracias</a:t>
            </a:r>
            <a:endParaRPr sz="3600" dirty="0">
              <a:solidFill>
                <a:schemeClr val="bg1"/>
              </a:solidFill>
              <a:latin typeface="Source Sans Pro"/>
              <a:ea typeface="Source Sans Pro"/>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0324" y="307085"/>
            <a:ext cx="5130165" cy="804644"/>
          </a:xfrm>
          <a:prstGeom prst="rect">
            <a:avLst/>
          </a:prstGeom>
        </p:spPr>
        <p:txBody>
          <a:bodyPr vert="horz" wrap="square" lIns="0" tIns="12700" rIns="0" bIns="0" rtlCol="0" anchor="t">
            <a:spAutoFit/>
          </a:bodyPr>
          <a:lstStyle/>
          <a:p>
            <a:pPr marL="12700" marR="5080">
              <a:lnSpc>
                <a:spcPct val="116799"/>
              </a:lnSpc>
              <a:spcBef>
                <a:spcPts val="100"/>
              </a:spcBef>
            </a:pPr>
            <a:r>
              <a:rPr lang="es-ES" sz="2300" b="0" spc="-5" dirty="0">
                <a:solidFill>
                  <a:srgbClr val="002060"/>
                </a:solidFill>
                <a:latin typeface="Arial"/>
                <a:cs typeface="Arial"/>
              </a:rPr>
              <a:t>Análisis de Informes Financieros </a:t>
            </a:r>
            <a:r>
              <a:rPr lang="es-ES" sz="2300" spc="-5" dirty="0">
                <a:solidFill>
                  <a:srgbClr val="002060"/>
                </a:solidFill>
                <a:latin typeface="Arial"/>
                <a:cs typeface="Arial"/>
              </a:rPr>
              <a:t>Enfoque General, Contexto.</a:t>
            </a:r>
            <a:endParaRPr sz="2300" dirty="0">
              <a:solidFill>
                <a:srgbClr val="002060"/>
              </a:solidFill>
              <a:latin typeface="Arial"/>
              <a:cs typeface="Arial"/>
            </a:endParaRPr>
          </a:p>
        </p:txBody>
      </p:sp>
      <p:sp>
        <p:nvSpPr>
          <p:cNvPr id="3" name="object 3"/>
          <p:cNvSpPr txBox="1"/>
          <p:nvPr/>
        </p:nvSpPr>
        <p:spPr>
          <a:xfrm>
            <a:off x="690360" y="1237922"/>
            <a:ext cx="3449686" cy="3160289"/>
          </a:xfrm>
          <a:prstGeom prst="rect">
            <a:avLst/>
          </a:prstGeom>
        </p:spPr>
        <p:txBody>
          <a:bodyPr vert="horz" wrap="square" lIns="0" tIns="123190" rIns="0" bIns="0" rtlCol="0">
            <a:spAutoFit/>
          </a:bodyPr>
          <a:lstStyle/>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La Administración Financiera.</a:t>
            </a:r>
          </a:p>
          <a:p>
            <a:pPr marL="354965" indent="-342900">
              <a:spcBef>
                <a:spcPts val="970"/>
              </a:spcBef>
              <a:buFont typeface="+mj-lt"/>
              <a:buAutoNum type="arabicPeriod"/>
              <a:tabLst>
                <a:tab pos="347980" algn="l"/>
                <a:tab pos="349250" algn="l"/>
              </a:tabLst>
            </a:pPr>
            <a:r>
              <a:rPr lang="es-ES" sz="1400" spc="-5" dirty="0">
                <a:latin typeface="Arial"/>
                <a:cs typeface="Arial"/>
              </a:rPr>
              <a:t>Entendiendo nuevos conceptos de Inversión y Financiamiento.</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Análisis del Estado de Situación Financiera. </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Financiamiento de las NOF.</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Inversiones necesarias.</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Financiamientos Espontáneos</a:t>
            </a:r>
          </a:p>
          <a:p>
            <a:pPr marL="354965" indent="-342900">
              <a:lnSpc>
                <a:spcPct val="100000"/>
              </a:lnSpc>
              <a:spcBef>
                <a:spcPts val="970"/>
              </a:spcBef>
              <a:buFont typeface="+mj-lt"/>
              <a:buAutoNum type="arabicPeriod"/>
              <a:tabLst>
                <a:tab pos="347980" algn="l"/>
                <a:tab pos="349250" algn="l"/>
              </a:tabLst>
            </a:pPr>
            <a:r>
              <a:rPr lang="es-ES" sz="1400" spc="-5" dirty="0">
                <a:latin typeface="Arial"/>
                <a:cs typeface="Arial"/>
              </a:rPr>
              <a:t>Analizando Finanzas Operativas.</a:t>
            </a:r>
            <a:endParaRPr sz="1400" dirty="0">
              <a:latin typeface="Arial"/>
              <a:cs typeface="Arial"/>
            </a:endParaRPr>
          </a:p>
          <a:p>
            <a:pPr marL="12065" marR="78105">
              <a:lnSpc>
                <a:spcPct val="151800"/>
              </a:lnSpc>
              <a:tabLst>
                <a:tab pos="347980" algn="l"/>
                <a:tab pos="349250" algn="l"/>
              </a:tabLst>
            </a:pPr>
            <a:endParaRPr sz="1400" dirty="0">
              <a:latin typeface="Arial"/>
              <a:cs typeface="Arial"/>
            </a:endParaRPr>
          </a:p>
        </p:txBody>
      </p:sp>
      <p:pic>
        <p:nvPicPr>
          <p:cNvPr id="13" name="Picture 14" descr="Concepto de derecho legal, asesoramiento y justicia, abogado consejero o notario trabajando en documentos e informes del caso importante y mazo de madera, balanza de latón sobre la mesa en la sala del tribunal Foto Premium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8196" y="1148084"/>
            <a:ext cx="4001585" cy="27650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2" name="Google Shape;172;p3"/>
          <p:cNvSpPr txBox="1">
            <a:spLocks noGrp="1"/>
          </p:cNvSpPr>
          <p:nvPr>
            <p:ph type="title"/>
          </p:nvPr>
        </p:nvSpPr>
        <p:spPr>
          <a:xfrm>
            <a:off x="4711953" y="2531955"/>
            <a:ext cx="2933433" cy="1598425"/>
          </a:xfrm>
          <a:prstGeom prst="rect">
            <a:avLst/>
          </a:prstGeom>
          <a:noFill/>
          <a:ln>
            <a:noFill/>
          </a:ln>
        </p:spPr>
        <p:txBody>
          <a:bodyPr spcFirstLastPara="1" wrap="square" lIns="68569" tIns="34275" rIns="68569" bIns="34275" anchor="ctr" anchorCtr="0">
            <a:noAutofit/>
          </a:bodyPr>
          <a:lstStyle/>
          <a:p>
            <a:pPr algn="l" rtl="0">
              <a:lnSpc>
                <a:spcPct val="90000"/>
              </a:lnSpc>
              <a:buClr>
                <a:schemeClr val="dk1"/>
              </a:buClr>
              <a:buSzPts val="2800"/>
            </a:pPr>
            <a:r>
              <a:rPr lang="es-ES" sz="2100" dirty="0">
                <a:solidFill>
                  <a:srgbClr val="002060"/>
                </a:solidFill>
                <a:latin typeface="Source Sans Pro"/>
                <a:ea typeface="Source Sans Pro"/>
              </a:rPr>
              <a:t>Es una rama de la Administración del Dinero que a su vez </a:t>
            </a:r>
            <a:r>
              <a:rPr lang="es-ES" sz="2100" u="sng" dirty="0">
                <a:solidFill>
                  <a:srgbClr val="002060"/>
                </a:solidFill>
                <a:latin typeface="Source Sans Pro"/>
                <a:ea typeface="Source Sans Pro"/>
              </a:rPr>
              <a:t>pertenece a las ciencias económicas.</a:t>
            </a:r>
            <a:endParaRPr sz="2100" u="sng" dirty="0">
              <a:solidFill>
                <a:srgbClr val="002060"/>
              </a:solidFill>
              <a:latin typeface="Source Sans Pro"/>
              <a:ea typeface="Source Sans Pro"/>
            </a:endParaRPr>
          </a:p>
        </p:txBody>
      </p:sp>
      <p:sp>
        <p:nvSpPr>
          <p:cNvPr id="173" name="Google Shape;173;p3"/>
          <p:cNvSpPr txBox="1">
            <a:spLocks noGrp="1"/>
          </p:cNvSpPr>
          <p:nvPr>
            <p:ph type="body" idx="1"/>
          </p:nvPr>
        </p:nvSpPr>
        <p:spPr>
          <a:xfrm>
            <a:off x="4569259" y="1118309"/>
            <a:ext cx="4027547" cy="1543146"/>
          </a:xfrm>
          <a:prstGeom prst="rect">
            <a:avLst/>
          </a:prstGeom>
          <a:noFill/>
          <a:ln>
            <a:noFill/>
          </a:ln>
        </p:spPr>
        <p:txBody>
          <a:bodyPr spcFirstLastPara="1" wrap="square" lIns="68569" tIns="34275" rIns="68569" bIns="34275" anchor="t" anchorCtr="0">
            <a:noAutofit/>
          </a:bodyPr>
          <a:lstStyle/>
          <a:p>
            <a:pPr algn="l" rtl="0">
              <a:buClr>
                <a:schemeClr val="dk1"/>
              </a:buClr>
              <a:buSzPts val="12500"/>
            </a:pPr>
            <a:r>
              <a:rPr lang="es-ES" sz="4000" b="1" dirty="0">
                <a:solidFill>
                  <a:srgbClr val="002060"/>
                </a:solidFill>
                <a:latin typeface="Source Sans Pro"/>
                <a:ea typeface="Source Sans Pro"/>
              </a:rPr>
              <a:t>¿Qué son </a:t>
            </a:r>
            <a:endParaRPr lang="es-ES" sz="4000">
              <a:solidFill>
                <a:srgbClr val="002060"/>
              </a:solidFill>
              <a:cs typeface="Calibri"/>
            </a:endParaRPr>
          </a:p>
          <a:p>
            <a:pPr algn="l">
              <a:buSzPts val="12500"/>
            </a:pPr>
            <a:r>
              <a:rPr lang="es-ES" sz="4000" b="1" dirty="0">
                <a:solidFill>
                  <a:srgbClr val="002060"/>
                </a:solidFill>
                <a:latin typeface="Source Sans Pro"/>
                <a:ea typeface="Source Sans Pro"/>
              </a:rPr>
              <a:t>las Finanzas?</a:t>
            </a:r>
            <a:endParaRPr lang="es-ES" sz="4000">
              <a:solidFill>
                <a:srgbClr val="002060"/>
              </a:solidFill>
              <a:cs typeface="Calibri"/>
            </a:endParaRPr>
          </a:p>
        </p:txBody>
      </p:sp>
      <p:pic>
        <p:nvPicPr>
          <p:cNvPr id="8" name="Imagen 9" descr="Imagen que contiene juego, texto, persona, mujer&#10;&#10;Descripción generada automáticamente">
            <a:extLst>
              <a:ext uri="{FF2B5EF4-FFF2-40B4-BE49-F238E27FC236}">
                <a16:creationId xmlns:a16="http://schemas.microsoft.com/office/drawing/2014/main" id="{FE91ED23-DF38-4775-812B-86A698185B74}"/>
              </a:ext>
            </a:extLst>
          </p:cNvPr>
          <p:cNvPicPr>
            <a:picLocks noChangeAspect="1"/>
          </p:cNvPicPr>
          <p:nvPr/>
        </p:nvPicPr>
        <p:blipFill rotWithShape="1">
          <a:blip r:embed="rId3"/>
          <a:srcRect l="-504" t="19160" r="252" b="2017"/>
          <a:stretch/>
        </p:blipFill>
        <p:spPr>
          <a:xfrm>
            <a:off x="0" y="0"/>
            <a:ext cx="4297850" cy="5068810"/>
          </a:xfrm>
          <a:prstGeom prst="rect">
            <a:avLst/>
          </a:prstGeom>
        </p:spPr>
      </p:pic>
    </p:spTree>
    <p:extLst>
      <p:ext uri="{BB962C8B-B14F-4D97-AF65-F5344CB8AC3E}">
        <p14:creationId xmlns:p14="http://schemas.microsoft.com/office/powerpoint/2010/main" val="378673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250"/>
                                  </p:stCondLst>
                                  <p:childTnLst>
                                    <p:set>
                                      <p:cBhvr>
                                        <p:cTn id="6" dur="1" fill="hold">
                                          <p:stCondLst>
                                            <p:cond delay="0"/>
                                          </p:stCondLst>
                                        </p:cTn>
                                        <p:tgtEl>
                                          <p:spTgt spid="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1593146" y="3113166"/>
            <a:ext cx="6097887" cy="615553"/>
          </a:xfrm>
        </p:spPr>
        <p:txBody>
          <a:bodyPr wrap="square" lIns="0" tIns="0" rIns="0" bIns="0" anchor="t">
            <a:spAutoFit/>
          </a:bodyPr>
          <a:lstStyle/>
          <a:p>
            <a:pPr algn="ctr"/>
            <a:r>
              <a:rPr lang="en-US" sz="2000" b="1" dirty="0">
                <a:solidFill>
                  <a:srgbClr val="002060"/>
                </a:solidFill>
                <a:cs typeface="Calibri"/>
              </a:rPr>
              <a:t>Las </a:t>
            </a:r>
            <a:r>
              <a:rPr lang="en-US" sz="2000" b="1" err="1">
                <a:solidFill>
                  <a:srgbClr val="002060"/>
                </a:solidFill>
                <a:cs typeface="Calibri"/>
              </a:rPr>
              <a:t>finanzas</a:t>
            </a:r>
            <a:r>
              <a:rPr lang="en-US" sz="2000" dirty="0">
                <a:cs typeface="Calibri"/>
              </a:rPr>
              <a:t> = </a:t>
            </a:r>
            <a:r>
              <a:rPr lang="en-US" sz="2000" err="1">
                <a:cs typeface="Calibri"/>
              </a:rPr>
              <a:t>Satisfacer</a:t>
            </a:r>
            <a:r>
              <a:rPr lang="en-US" sz="2000" dirty="0">
                <a:cs typeface="Calibri"/>
              </a:rPr>
              <a:t> </a:t>
            </a:r>
            <a:r>
              <a:rPr lang="en-US" sz="2000" err="1">
                <a:cs typeface="Calibri"/>
              </a:rPr>
              <a:t>necesidades</a:t>
            </a:r>
            <a:r>
              <a:rPr lang="en-US" sz="2000" dirty="0">
                <a:cs typeface="Calibri"/>
              </a:rPr>
              <a:t> de </a:t>
            </a:r>
            <a:r>
              <a:rPr lang="en-US" sz="2000" err="1">
                <a:cs typeface="Calibri"/>
              </a:rPr>
              <a:t>financiamiento</a:t>
            </a:r>
            <a:r>
              <a:rPr lang="en-US" sz="2000" dirty="0">
                <a:cs typeface="Calibri"/>
              </a:rPr>
              <a:t>.</a:t>
            </a:r>
            <a:endParaRPr lang="es-ES" sz="2000">
              <a:cs typeface="Calibri"/>
            </a:endParaRPr>
          </a:p>
          <a:p>
            <a:pPr algn="ctr"/>
            <a:r>
              <a:rPr lang="en-US" sz="2000" b="1" dirty="0">
                <a:solidFill>
                  <a:srgbClr val="002060"/>
                </a:solidFill>
                <a:cs typeface="Calibri"/>
              </a:rPr>
              <a:t>La </a:t>
            </a:r>
            <a:r>
              <a:rPr lang="en-US" sz="2000" b="1" dirty="0" err="1">
                <a:solidFill>
                  <a:srgbClr val="002060"/>
                </a:solidFill>
                <a:cs typeface="Calibri"/>
              </a:rPr>
              <a:t>economía</a:t>
            </a:r>
            <a:r>
              <a:rPr lang="en-US" sz="2000" dirty="0">
                <a:cs typeface="Calibri"/>
              </a:rPr>
              <a:t> = </a:t>
            </a:r>
            <a:r>
              <a:rPr lang="en-US" sz="2000" dirty="0" err="1">
                <a:cs typeface="Calibri"/>
              </a:rPr>
              <a:t>Satisfacer</a:t>
            </a:r>
            <a:r>
              <a:rPr lang="en-US" sz="2000" dirty="0">
                <a:cs typeface="Calibri"/>
              </a:rPr>
              <a:t> </a:t>
            </a:r>
            <a:r>
              <a:rPr lang="en-US" sz="2000" dirty="0" err="1">
                <a:cs typeface="Calibri"/>
              </a:rPr>
              <a:t>necesidades</a:t>
            </a:r>
            <a:endParaRPr lang="en-US" sz="2000" dirty="0">
              <a:cs typeface="Calibri"/>
            </a:endParaRPr>
          </a:p>
        </p:txBody>
      </p:sp>
      <p:sp>
        <p:nvSpPr>
          <p:cNvPr id="5" name="Rectángulo: esquinas redondeadas 4">
            <a:extLst>
              <a:ext uri="{FF2B5EF4-FFF2-40B4-BE49-F238E27FC236}">
                <a16:creationId xmlns:a16="http://schemas.microsoft.com/office/drawing/2014/main" id="{56D1827E-DC5F-4623-9166-294C4A73B212}"/>
              </a:ext>
            </a:extLst>
          </p:cNvPr>
          <p:cNvSpPr/>
          <p:nvPr/>
        </p:nvSpPr>
        <p:spPr>
          <a:xfrm>
            <a:off x="2551264" y="1284259"/>
            <a:ext cx="4032847" cy="16390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cs typeface="Calibri"/>
              </a:rPr>
              <a:t>(Administrar Recursos limitados)</a:t>
            </a:r>
          </a:p>
          <a:p>
            <a:pPr algn="ctr"/>
            <a:r>
              <a:rPr lang="es-ES" sz="2000" dirty="0">
                <a:solidFill>
                  <a:srgbClr val="FFFF00"/>
                </a:solidFill>
                <a:cs typeface="Calibri"/>
              </a:rPr>
              <a:t>ECONOMÍA</a:t>
            </a:r>
          </a:p>
          <a:p>
            <a:pPr algn="ctr"/>
            <a:r>
              <a:rPr lang="es-ES" sz="2000" dirty="0">
                <a:cs typeface="Calibri"/>
              </a:rPr>
              <a:t>(Administra el Dinero)</a:t>
            </a:r>
          </a:p>
          <a:p>
            <a:pPr algn="ctr"/>
            <a:r>
              <a:rPr lang="es-ES" sz="2000" dirty="0">
                <a:solidFill>
                  <a:srgbClr val="FFFF00"/>
                </a:solidFill>
                <a:cs typeface="Calibri"/>
              </a:rPr>
              <a:t>FINANZAS</a:t>
            </a:r>
          </a:p>
        </p:txBody>
      </p:sp>
    </p:spTree>
    <p:extLst>
      <p:ext uri="{BB962C8B-B14F-4D97-AF65-F5344CB8AC3E}">
        <p14:creationId xmlns:p14="http://schemas.microsoft.com/office/powerpoint/2010/main" val="133853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bject 3"/>
          <p:cNvSpPr txBox="1"/>
          <p:nvPr/>
        </p:nvSpPr>
        <p:spPr>
          <a:xfrm>
            <a:off x="639433" y="1660055"/>
            <a:ext cx="3449686" cy="1786386"/>
          </a:xfrm>
          <a:prstGeom prst="rect">
            <a:avLst/>
          </a:prstGeom>
        </p:spPr>
        <p:txBody>
          <a:bodyPr vert="horz" wrap="square" lIns="0" tIns="123190" rIns="0" bIns="0" rtlCol="0" anchor="t">
            <a:spAutoFit/>
          </a:bodyPr>
          <a:lstStyle/>
          <a:p>
            <a:pPr marL="12065">
              <a:lnSpc>
                <a:spcPct val="100000"/>
              </a:lnSpc>
              <a:spcBef>
                <a:spcPts val="970"/>
              </a:spcBef>
              <a:tabLst>
                <a:tab pos="347980" algn="l"/>
                <a:tab pos="349250" algn="l"/>
              </a:tabLst>
            </a:pPr>
            <a:r>
              <a:rPr lang="es-ES" sz="3600" b="1" spc="-5" dirty="0">
                <a:solidFill>
                  <a:srgbClr val="002060"/>
                </a:solidFill>
                <a:latin typeface="Source Sans Pro"/>
                <a:ea typeface="Source Sans Pro"/>
                <a:cs typeface="Arial"/>
              </a:rPr>
              <a:t>¿De donde se obtiene la información?</a:t>
            </a:r>
            <a:endParaRPr sz="3600" b="1" dirty="0">
              <a:solidFill>
                <a:srgbClr val="002060"/>
              </a:solidFill>
              <a:latin typeface="Source Sans Pro"/>
              <a:ea typeface="Source Sans Pro"/>
              <a:cs typeface="Arial"/>
            </a:endParaRPr>
          </a:p>
        </p:txBody>
      </p:sp>
      <p:sp>
        <p:nvSpPr>
          <p:cNvPr id="20" name="object 3"/>
          <p:cNvSpPr txBox="1"/>
          <p:nvPr/>
        </p:nvSpPr>
        <p:spPr>
          <a:xfrm>
            <a:off x="4786876" y="1660863"/>
            <a:ext cx="4075100" cy="1786386"/>
          </a:xfrm>
          <a:prstGeom prst="rect">
            <a:avLst/>
          </a:prstGeom>
        </p:spPr>
        <p:txBody>
          <a:bodyPr vert="horz" wrap="square" lIns="0" tIns="123190" rIns="0" bIns="0" rtlCol="0" anchor="t">
            <a:spAutoFit/>
          </a:bodyPr>
          <a:lstStyle/>
          <a:p>
            <a:pPr marL="469265" lvl="1">
              <a:spcBef>
                <a:spcPts val="970"/>
              </a:spcBef>
              <a:tabLst>
                <a:tab pos="347980" algn="l"/>
                <a:tab pos="349250" algn="l"/>
              </a:tabLst>
            </a:pPr>
            <a:r>
              <a:rPr lang="es-ES" b="1" spc="-5" dirty="0">
                <a:latin typeface="Source Sans Pro"/>
                <a:ea typeface="Source Sans Pro"/>
                <a:cs typeface="Arial"/>
              </a:rPr>
              <a:t>La información necesaria  para un correcto análisis del desempeño de la Administración Financiera proviene </a:t>
            </a:r>
            <a:r>
              <a:rPr lang="es-ES" b="1" u="sng" spc="-5" dirty="0">
                <a:solidFill>
                  <a:srgbClr val="0070C0"/>
                </a:solidFill>
                <a:latin typeface="Source Sans Pro"/>
                <a:ea typeface="Source Sans Pro"/>
                <a:cs typeface="Arial"/>
              </a:rPr>
              <a:t>de otra rama de las ciencias económicas </a:t>
            </a:r>
            <a:r>
              <a:rPr lang="es-ES" b="1" spc="-5" dirty="0">
                <a:latin typeface="Source Sans Pro"/>
                <a:ea typeface="Source Sans Pro"/>
                <a:cs typeface="Arial"/>
              </a:rPr>
              <a:t>conocida como </a:t>
            </a:r>
            <a:r>
              <a:rPr lang="es-ES" b="1" spc="-5" dirty="0">
                <a:solidFill>
                  <a:srgbClr val="0070C0"/>
                </a:solidFill>
                <a:latin typeface="Source Sans Pro"/>
                <a:ea typeface="Source Sans Pro"/>
                <a:cs typeface="Arial"/>
              </a:rPr>
              <a:t>CONTABILIDAD</a:t>
            </a:r>
            <a:endParaRPr dirty="0">
              <a:solidFill>
                <a:srgbClr val="0070C0"/>
              </a:solidFill>
              <a:latin typeface="Source Sans Pro"/>
              <a:ea typeface="Source Sans Pro"/>
              <a:cs typeface="Arial" panose="020B0604020202020204" pitchFamily="34" charset="0"/>
            </a:endParaRPr>
          </a:p>
        </p:txBody>
      </p:sp>
      <p:sp>
        <p:nvSpPr>
          <p:cNvPr id="11" name="Título 10"/>
          <p:cNvSpPr>
            <a:spLocks noGrp="1"/>
          </p:cNvSpPr>
          <p:nvPr>
            <p:ph type="title"/>
          </p:nvPr>
        </p:nvSpPr>
        <p:spPr>
          <a:xfrm>
            <a:off x="1361232" y="86055"/>
            <a:ext cx="6118285" cy="994172"/>
          </a:xfrm>
        </p:spPr>
        <p:txBody>
          <a:bodyPr>
            <a:normAutofit/>
          </a:bodyPr>
          <a:lstStyle/>
          <a:p>
            <a:r>
              <a:rPr lang="es-ES" dirty="0">
                <a:solidFill>
                  <a:srgbClr val="002060"/>
                </a:solidFill>
                <a:latin typeface="Source Sans Pro"/>
                <a:ea typeface="Source Sans Pro"/>
              </a:rPr>
              <a:t>La administración Financiera</a:t>
            </a:r>
            <a:endParaRPr lang="en-US" dirty="0">
              <a:solidFill>
                <a:srgbClr val="000000"/>
              </a:solidFill>
              <a:latin typeface="Source Sans Pro"/>
              <a:ea typeface="Source Sans Pro"/>
            </a:endParaRPr>
          </a:p>
        </p:txBody>
      </p:sp>
      <p:pic>
        <p:nvPicPr>
          <p:cNvPr id="2" name="Gráfico 9" descr="Tendencia al alza con relleno sólido">
            <a:extLst>
              <a:ext uri="{FF2B5EF4-FFF2-40B4-BE49-F238E27FC236}">
                <a16:creationId xmlns:a16="http://schemas.microsoft.com/office/drawing/2014/main" id="{0BAF31A6-C15D-4EE9-B6EC-565387A05A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26612" y="1995938"/>
            <a:ext cx="1216325" cy="1281023"/>
          </a:xfrm>
          <a:prstGeom prst="rect">
            <a:avLst/>
          </a:prstGeom>
        </p:spPr>
      </p:pic>
    </p:spTree>
    <p:extLst>
      <p:ext uri="{BB962C8B-B14F-4D97-AF65-F5344CB8AC3E}">
        <p14:creationId xmlns:p14="http://schemas.microsoft.com/office/powerpoint/2010/main" val="103330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15949" y="516857"/>
            <a:ext cx="7886700" cy="453970"/>
          </a:xfrm>
          <a:prstGeom prst="rect">
            <a:avLst/>
          </a:prstGeom>
        </p:spPr>
        <p:txBody>
          <a:bodyPr vert="horz" wrap="square" lIns="0" tIns="81280" rIns="0" bIns="0" rtlCol="0">
            <a:spAutoFit/>
          </a:bodyPr>
          <a:lstStyle/>
          <a:p>
            <a:pPr marL="12700" marR="5080" algn="ctr">
              <a:lnSpc>
                <a:spcPts val="2320"/>
              </a:lnSpc>
              <a:spcBef>
                <a:spcPts val="640"/>
              </a:spcBef>
            </a:pPr>
            <a:r>
              <a:rPr lang="es-ES" dirty="0">
                <a:solidFill>
                  <a:srgbClr val="002060"/>
                </a:solidFill>
                <a:latin typeface="Source Sans Pro"/>
                <a:ea typeface="Source Sans Pro"/>
              </a:rPr>
              <a:t>La administración Financiera</a:t>
            </a:r>
            <a:endParaRPr dirty="0">
              <a:solidFill>
                <a:srgbClr val="002060"/>
              </a:solidFill>
              <a:latin typeface="Source Sans Pro"/>
              <a:ea typeface="Source Sans Pro"/>
              <a:cs typeface="Arial" panose="020B0604020202020204" pitchFamily="34" charset="0"/>
            </a:endParaRPr>
          </a:p>
        </p:txBody>
      </p:sp>
      <p:sp>
        <p:nvSpPr>
          <p:cNvPr id="16" name="Google Shape;273;p9"/>
          <p:cNvSpPr txBox="1"/>
          <p:nvPr/>
        </p:nvSpPr>
        <p:spPr>
          <a:xfrm>
            <a:off x="2019848" y="2277766"/>
            <a:ext cx="2390974" cy="1077178"/>
          </a:xfrm>
          <a:prstGeom prst="rect">
            <a:avLst/>
          </a:prstGeom>
          <a:noFill/>
          <a:ln>
            <a:noFill/>
          </a:ln>
        </p:spPr>
        <p:txBody>
          <a:bodyPr spcFirstLastPara="1" wrap="square" lIns="91425" tIns="45700" rIns="91425" bIns="45700" anchor="t" anchorCtr="0">
            <a:spAutoFit/>
          </a:bodyPr>
          <a:lstStyle/>
          <a:p>
            <a:pPr algn="ctr"/>
            <a:r>
              <a:rPr lang="es-ES" sz="1600" b="1" dirty="0">
                <a:solidFill>
                  <a:srgbClr val="0070C0"/>
                </a:solidFill>
                <a:latin typeface="Source Sans Pro"/>
                <a:ea typeface="Calibri"/>
                <a:cs typeface="Calibri"/>
                <a:sym typeface="Calibri"/>
              </a:rPr>
              <a:t>CONTABILIDAD</a:t>
            </a:r>
            <a:endParaRPr lang="es-ES" sz="1600" dirty="0">
              <a:solidFill>
                <a:srgbClr val="0070C0"/>
              </a:solidFill>
              <a:latin typeface="Source Sans Pro"/>
              <a:ea typeface="Calibri"/>
              <a:cs typeface="Calibri"/>
            </a:endParaRPr>
          </a:p>
          <a:p>
            <a:pPr marL="0" marR="0" lvl="0" indent="0" algn="ctr">
              <a:spcBef>
                <a:spcPts val="0"/>
              </a:spcBef>
              <a:spcAft>
                <a:spcPts val="0"/>
              </a:spcAft>
              <a:buNone/>
            </a:pPr>
            <a:r>
              <a:rPr lang="es-ES" sz="1600" b="1" dirty="0">
                <a:solidFill>
                  <a:schemeClr val="dk1"/>
                </a:solidFill>
                <a:latin typeface="Source Sans Pro"/>
                <a:ea typeface="Calibri"/>
                <a:cs typeface="Calibri"/>
                <a:sym typeface="Calibri"/>
              </a:rPr>
              <a:t>Registra transacciones comerciales ocurridas </a:t>
            </a:r>
            <a:r>
              <a:rPr lang="es-ES" sz="1600" b="1" dirty="0">
                <a:solidFill>
                  <a:srgbClr val="0070C0"/>
                </a:solidFill>
                <a:latin typeface="Source Sans Pro"/>
                <a:ea typeface="Calibri"/>
                <a:cs typeface="Calibri"/>
                <a:sym typeface="Calibri"/>
              </a:rPr>
              <a:t>en el pasado</a:t>
            </a:r>
            <a:endParaRPr sz="1600">
              <a:solidFill>
                <a:srgbClr val="0070C0"/>
              </a:solidFill>
              <a:latin typeface="Source Sans Pro"/>
              <a:ea typeface="Calibri"/>
              <a:cs typeface="Calibri"/>
            </a:endParaRPr>
          </a:p>
        </p:txBody>
      </p:sp>
      <p:sp>
        <p:nvSpPr>
          <p:cNvPr id="17" name="Google Shape;275;p9"/>
          <p:cNvSpPr txBox="1"/>
          <p:nvPr/>
        </p:nvSpPr>
        <p:spPr>
          <a:xfrm>
            <a:off x="4842251" y="2276277"/>
            <a:ext cx="2558524" cy="1077178"/>
          </a:xfrm>
          <a:prstGeom prst="rect">
            <a:avLst/>
          </a:prstGeom>
          <a:noFill/>
          <a:ln>
            <a:noFill/>
          </a:ln>
        </p:spPr>
        <p:txBody>
          <a:bodyPr spcFirstLastPara="1" wrap="square" lIns="91425" tIns="45700" rIns="91425" bIns="45700" anchor="t" anchorCtr="0">
            <a:spAutoFit/>
          </a:bodyPr>
          <a:lstStyle/>
          <a:p>
            <a:pPr algn="ctr"/>
            <a:r>
              <a:rPr lang="es-ES" sz="1600" b="1" dirty="0">
                <a:solidFill>
                  <a:srgbClr val="0070C0"/>
                </a:solidFill>
                <a:latin typeface="Source Sans Pro"/>
                <a:ea typeface="Calibri"/>
                <a:cs typeface="Calibri"/>
                <a:sym typeface="Calibri"/>
              </a:rPr>
              <a:t>FINANZAS  </a:t>
            </a:r>
            <a:endParaRPr lang="es-ES" sz="1600" b="1" dirty="0">
              <a:solidFill>
                <a:srgbClr val="0070C0"/>
              </a:solidFill>
              <a:latin typeface="Source Sans Pro"/>
              <a:ea typeface="Calibri"/>
              <a:cs typeface="Calibri"/>
            </a:endParaRPr>
          </a:p>
          <a:p>
            <a:pPr marL="0" marR="0" lvl="0" indent="0" algn="ctr" rtl="0">
              <a:spcBef>
                <a:spcPts val="0"/>
              </a:spcBef>
              <a:spcAft>
                <a:spcPts val="0"/>
              </a:spcAft>
              <a:buNone/>
            </a:pPr>
            <a:r>
              <a:rPr lang="es-ES" sz="1600" b="1" dirty="0">
                <a:solidFill>
                  <a:schemeClr val="dk1"/>
                </a:solidFill>
                <a:latin typeface="Source Sans Pro"/>
                <a:ea typeface="Calibri"/>
                <a:cs typeface="Calibri"/>
                <a:sym typeface="Calibri"/>
              </a:rPr>
              <a:t>Analiza transacciones comerciales pasadas para </a:t>
            </a:r>
            <a:r>
              <a:rPr lang="es-ES" sz="1600" b="1" dirty="0">
                <a:solidFill>
                  <a:srgbClr val="0070C0"/>
                </a:solidFill>
                <a:latin typeface="Source Sans Pro"/>
                <a:ea typeface="Calibri"/>
                <a:cs typeface="Calibri"/>
                <a:sym typeface="Calibri"/>
              </a:rPr>
              <a:t>prevenir el futuro.</a:t>
            </a:r>
            <a:endParaRPr sz="1600" b="1" dirty="0">
              <a:solidFill>
                <a:srgbClr val="0070C0"/>
              </a:solidFill>
              <a:latin typeface="Source Sans Pro"/>
              <a:ea typeface="Calibri"/>
              <a:cs typeface="Calibri"/>
              <a:sym typeface="Calibri"/>
            </a:endParaRPr>
          </a:p>
        </p:txBody>
      </p:sp>
      <p:sp>
        <p:nvSpPr>
          <p:cNvPr id="18" name="object 2"/>
          <p:cNvSpPr txBox="1">
            <a:spLocks/>
          </p:cNvSpPr>
          <p:nvPr/>
        </p:nvSpPr>
        <p:spPr>
          <a:xfrm>
            <a:off x="531962" y="3625814"/>
            <a:ext cx="7886700" cy="453970"/>
          </a:xfrm>
          <a:prstGeom prst="rect">
            <a:avLst/>
          </a:prstGeom>
          <a:noFill/>
          <a:ln>
            <a:noFill/>
          </a:ln>
        </p:spPr>
        <p:txBody>
          <a:bodyPr spcFirstLastPara="1" vert="horz" wrap="square" lIns="0" tIns="81280" rIns="0" bIns="0" rtlCol="0" anchor="ctr" anchorCtr="0">
            <a:spAutoFit/>
          </a:bodyPr>
          <a:lstStyle>
            <a:lvl1pPr lvl="0" algn="l">
              <a:lnSpc>
                <a:spcPct val="90000"/>
              </a:lnSpc>
              <a:spcBef>
                <a:spcPts val="0"/>
              </a:spcBef>
              <a:spcAft>
                <a:spcPts val="0"/>
              </a:spcAft>
              <a:buClr>
                <a:schemeClr val="dk1"/>
              </a:buClr>
              <a:buSzPts val="1800"/>
              <a:buNone/>
              <a:defRPr sz="3600" b="1" i="0">
                <a:solidFill>
                  <a:schemeClr val="tx1"/>
                </a:solidFill>
                <a:latin typeface="Roboto"/>
                <a:ea typeface="+mj-ea"/>
                <a:cs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12700" marR="5080" algn="ctr">
              <a:lnSpc>
                <a:spcPts val="2320"/>
              </a:lnSpc>
              <a:spcBef>
                <a:spcPts val="640"/>
              </a:spcBef>
            </a:pPr>
            <a:r>
              <a:rPr lang="es-ES" sz="2000" b="0" kern="0" dirty="0">
                <a:latin typeface="Source Sans Pro"/>
                <a:ea typeface="Source Sans Pro"/>
              </a:rPr>
              <a:t>Objetivo Principal de las Finanzas:</a:t>
            </a:r>
            <a:r>
              <a:rPr lang="es-ES" sz="2000" kern="0" dirty="0">
                <a:latin typeface="Source Sans Pro"/>
                <a:ea typeface="Source Sans Pro"/>
              </a:rPr>
              <a:t> CREACIÓN DE VALOR</a:t>
            </a:r>
            <a:endParaRPr lang="es-ES" sz="2000" kern="0" dirty="0">
              <a:latin typeface="Source Sans Pro"/>
              <a:ea typeface="Source Sans Pro"/>
              <a:cs typeface="Arial" panose="020B0604020202020204" pitchFamily="34" charset="0"/>
            </a:endParaRPr>
          </a:p>
        </p:txBody>
      </p:sp>
      <p:pic>
        <p:nvPicPr>
          <p:cNvPr id="11" name="Gráfico 11" descr="Bar graph with upward trend con relleno sólido">
            <a:extLst>
              <a:ext uri="{FF2B5EF4-FFF2-40B4-BE49-F238E27FC236}">
                <a16:creationId xmlns:a16="http://schemas.microsoft.com/office/drawing/2014/main" id="{9BB38732-1640-4AB5-A509-262CA06C46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70508" y="1284258"/>
            <a:ext cx="914400" cy="914400"/>
          </a:xfrm>
          <a:prstGeom prst="rect">
            <a:avLst/>
          </a:prstGeom>
        </p:spPr>
      </p:pic>
      <p:pic>
        <p:nvPicPr>
          <p:cNvPr id="12" name="Gráfico 18" descr="Buena idea contorno">
            <a:extLst>
              <a:ext uri="{FF2B5EF4-FFF2-40B4-BE49-F238E27FC236}">
                <a16:creationId xmlns:a16="http://schemas.microsoft.com/office/drawing/2014/main" id="{CACD6338-437E-4C50-9BBE-C8410FC760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48310" y="1359739"/>
            <a:ext cx="914400" cy="914400"/>
          </a:xfrm>
          <a:prstGeom prst="rect">
            <a:avLst/>
          </a:prstGeom>
        </p:spPr>
      </p:pic>
    </p:spTree>
    <p:extLst>
      <p:ext uri="{BB962C8B-B14F-4D97-AF65-F5344CB8AC3E}">
        <p14:creationId xmlns:p14="http://schemas.microsoft.com/office/powerpoint/2010/main" val="2304095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binar contab" id="{BCEF4CC3-6B5F-574C-B0BF-97273F9958DD}" vid="{99A39173-3C71-2C43-9890-7FEE89EC362C}"/>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2693</TotalTime>
  <Words>970</Words>
  <Application>Microsoft Office PowerPoint</Application>
  <PresentationFormat>Presentación en pantalla (16:9)</PresentationFormat>
  <Paragraphs>191</Paragraphs>
  <Slides>45</Slides>
  <Notes>3</Notes>
  <HiddenSlides>0</HiddenSlides>
  <MMClips>0</MMClips>
  <ScaleCrop>false</ScaleCrop>
  <HeadingPairs>
    <vt:vector size="6" baseType="variant">
      <vt:variant>
        <vt:lpstr>Fuentes usadas</vt:lpstr>
      </vt:variant>
      <vt:variant>
        <vt:i4>9</vt:i4>
      </vt:variant>
      <vt:variant>
        <vt:lpstr>Tema</vt:lpstr>
      </vt:variant>
      <vt:variant>
        <vt:i4>2</vt:i4>
      </vt:variant>
      <vt:variant>
        <vt:lpstr>Títulos de diapositiva</vt:lpstr>
      </vt:variant>
      <vt:variant>
        <vt:i4>45</vt:i4>
      </vt:variant>
    </vt:vector>
  </HeadingPairs>
  <TitlesOfParts>
    <vt:vector size="56" baseType="lpstr">
      <vt:lpstr>Arial</vt:lpstr>
      <vt:lpstr>Calibri</vt:lpstr>
      <vt:lpstr>Calibri Light</vt:lpstr>
      <vt:lpstr>Impact</vt:lpstr>
      <vt:lpstr>Raleway</vt:lpstr>
      <vt:lpstr>Raleway Light</vt:lpstr>
      <vt:lpstr>Roboto</vt:lpstr>
      <vt:lpstr>Source Sans Pro</vt:lpstr>
      <vt:lpstr>Trebuchet MS</vt:lpstr>
      <vt:lpstr>Office Theme</vt:lpstr>
      <vt:lpstr>Tema de Office</vt:lpstr>
      <vt:lpstr>Finanzas Corporativas para (Contadores)</vt:lpstr>
      <vt:lpstr>Ingeniero en Contabilidad y Auditoría, CPA.  Gerente Fundador de Outsourcing Contable en Corporación Aldía por más de 18 años - Atención de clientes en empresas Constructoras, Exportadoras, Inmobiliarias, Agrícolas, Camaroneras, entre otras.   Gerente de Implementación de Aldíabook ERP en Corporación Aldía.  Perito Contable designado por la Superintendencia de compañías del Ecuador (SIC) .   Perito Contable avalado por el Consejo de la Judicatura del Ecuador.  Contador Certificado en Normas Internacionales de Contabilidad (NIIF) por el Institute of Chartered Accountants in England and Wales (ICAEW).  </vt:lpstr>
      <vt:lpstr>Presentación de PowerPoint</vt:lpstr>
      <vt:lpstr>1era sesión Introducción a las Finanzas</vt:lpstr>
      <vt:lpstr>Análisis de Informes Financieros Enfoque General, Contexto.</vt:lpstr>
      <vt:lpstr>Es una rama de la Administración del Dinero que a su vez pertenece a las ciencias económicas.</vt:lpstr>
      <vt:lpstr>Presentación de PowerPoint</vt:lpstr>
      <vt:lpstr>La administración Financiera</vt:lpstr>
      <vt:lpstr>La administración Financiera</vt:lpstr>
      <vt:lpstr>Balance General: Lectura Financiera</vt:lpstr>
      <vt:lpstr>Balance General: Lectura Financiera</vt:lpstr>
      <vt:lpstr>Balance General: Lectura Financiera</vt:lpstr>
      <vt:lpstr>Balance General: Lectura Financiera</vt:lpstr>
      <vt:lpstr>PRINCIPIO DE FINANZAS</vt:lpstr>
      <vt:lpstr>PRINCIPIO DE FINANZAS</vt:lpstr>
      <vt:lpstr>PRINCIPIO DE FINANZAS</vt:lpstr>
      <vt:lpstr>PRINCIPIO DE FINANZAS</vt:lpstr>
      <vt:lpstr>Posición Financiera</vt:lpstr>
      <vt:lpstr>Posición Financiera</vt:lpstr>
      <vt:lpstr>Posición Financiera</vt:lpstr>
      <vt:lpstr>Posición Financiera</vt:lpstr>
      <vt:lpstr>Posición Financiera</vt:lpstr>
      <vt:lpstr>Posición Financiera</vt:lpstr>
      <vt:lpstr>Posición Financiera</vt:lpstr>
      <vt:lpstr>Posición Financiera</vt:lpstr>
      <vt:lpstr>Posición Financiera</vt:lpstr>
      <vt:lpstr>Posición Financiera</vt:lpstr>
      <vt:lpstr>Presentación de PowerPoint</vt:lpstr>
      <vt:lpstr>Posición Financiera</vt:lpstr>
      <vt:lpstr>Posición Financiera</vt:lpstr>
      <vt:lpstr>Posición Financiera</vt:lpstr>
      <vt:lpstr>Posición Financiera</vt:lpstr>
      <vt:lpstr>Posición Financiera</vt:lpstr>
      <vt:lpstr>Posición Financiera</vt:lpstr>
      <vt:lpstr>Posición Financiera</vt:lpstr>
      <vt:lpstr>Posición Financiera</vt:lpstr>
      <vt:lpstr>Posición Financiera</vt:lpstr>
      <vt:lpstr>Posición Financiera</vt:lpstr>
      <vt:lpstr>Posición Financiera</vt:lpstr>
      <vt:lpstr>Posición Financiera</vt:lpstr>
      <vt:lpstr>2da. Sesión Enfoque práctico de Análisis Financiero</vt:lpstr>
      <vt:lpstr>Análisis y Ratios Financieros Enfoque Práctico, Desarrollo</vt:lpstr>
      <vt:lpstr>3ra. Sesión Enfoque Gerencial</vt:lpstr>
      <vt:lpstr>Gestión de los mandos medios Enfoque Gerencial</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PC-019</dc:creator>
  <cp:lastModifiedBy>Joseph Merchan</cp:lastModifiedBy>
  <cp:revision>427</cp:revision>
  <cp:lastPrinted>2021-09-02T21:01:20Z</cp:lastPrinted>
  <dcterms:created xsi:type="dcterms:W3CDTF">2020-05-16T18:05:27Z</dcterms:created>
  <dcterms:modified xsi:type="dcterms:W3CDTF">2025-09-13T04:41:35Z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Google</vt:lpwstr>
  </property>
  <property fmtid="{D5CDD505-2E9C-101B-9397-08002B2CF9AE}" pid="3" name="LastSaved">
    <vt:filetime>2020-05-16T00:00:00Z</vt:filetime>
  </property>
</Properties>
</file>